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aleway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.fntdata"/><Relationship Id="rId20" Type="http://schemas.openxmlformats.org/officeDocument/2006/relationships/slide" Target="slides/slide15.xml"/><Relationship Id="rId42" Type="http://schemas.openxmlformats.org/officeDocument/2006/relationships/font" Target="fonts/Raleway-boldItalic.fntdata"/><Relationship Id="rId41" Type="http://schemas.openxmlformats.org/officeDocument/2006/relationships/font" Target="fonts/Raleway-italic.fntdata"/><Relationship Id="rId22" Type="http://schemas.openxmlformats.org/officeDocument/2006/relationships/slide" Target="slides/slide17.xml"/><Relationship Id="rId44" Type="http://schemas.openxmlformats.org/officeDocument/2006/relationships/font" Target="fonts/Lato-bold.fntdata"/><Relationship Id="rId21" Type="http://schemas.openxmlformats.org/officeDocument/2006/relationships/slide" Target="slides/slide16.xml"/><Relationship Id="rId43" Type="http://schemas.openxmlformats.org/officeDocument/2006/relationships/font" Target="fonts/Lato-regular.fntdata"/><Relationship Id="rId24" Type="http://schemas.openxmlformats.org/officeDocument/2006/relationships/slide" Target="slides/slide19.xml"/><Relationship Id="rId46" Type="http://schemas.openxmlformats.org/officeDocument/2006/relationships/font" Target="fonts/Lato-boldItalic.fntdata"/><Relationship Id="rId23" Type="http://schemas.openxmlformats.org/officeDocument/2006/relationships/slide" Target="slides/slide18.xml"/><Relationship Id="rId45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aleway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56c7b24f0d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56c7b24f0d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6a1fac9ef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56a1fac9ef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569eeb1ee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569eeb1ee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569eeb1ee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569eeb1ee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56a1fac9ef_2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56a1fac9ef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569eeb1ee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569eeb1ee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56a1fac9ef_2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56a1fac9ef_2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56a1fac9ef_2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56a1fac9ef_2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569eeb1ee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569eeb1ee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56c7b24f0d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56c7b24f0d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37856440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37856440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569eeb1ee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569eeb1ee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56c7b24f0d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56c7b24f0d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569eeb1ee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569eeb1ee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56b01375a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56b01375a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56cfc11ee0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56cfc11ee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56b01375a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56b01375a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56b01375a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56b01375a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56b01375a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56b01375a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56b01375a2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56b01375a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56b01375a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56b01375a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6c7b24f0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56c7b24f0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569eeb1ee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569eeb1ee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56b01375a2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56b01375a2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57003918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57003918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571482d21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571482d21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569eeb1ee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569eeb1ee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6a1fac9e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56a1fac9e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6a1fac9ef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6a1fac9ef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69eeb1ee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569eeb1ee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56cfc11ee0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56cfc11ee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6b01375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56b01375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627581" y="415650"/>
            <a:ext cx="609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627581" y="4740000"/>
            <a:ext cx="609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524125" y="630225"/>
            <a:ext cx="61794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542222" y="3238450"/>
            <a:ext cx="61794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0" y="5"/>
            <a:ext cx="22836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7674" y="1401175"/>
            <a:ext cx="1906175" cy="4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38" y="99500"/>
            <a:ext cx="1869650" cy="11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" name="Google Shape;67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" name="Google Shape;68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14"/>
          <p:cNvCxnSpPr/>
          <p:nvPr/>
        </p:nvCxnSpPr>
        <p:spPr>
          <a:xfrm>
            <a:off x="2627581" y="415650"/>
            <a:ext cx="609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4"/>
          <p:cNvCxnSpPr/>
          <p:nvPr/>
        </p:nvCxnSpPr>
        <p:spPr>
          <a:xfrm>
            <a:off x="2627581" y="4740000"/>
            <a:ext cx="609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" name="Google Shape;80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4"/>
          <p:cNvSpPr txBox="1"/>
          <p:nvPr>
            <p:ph type="ctrTitle"/>
          </p:nvPr>
        </p:nvSpPr>
        <p:spPr>
          <a:xfrm>
            <a:off x="2524125" y="630225"/>
            <a:ext cx="61794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" type="subTitle"/>
          </p:nvPr>
        </p:nvSpPr>
        <p:spPr>
          <a:xfrm>
            <a:off x="2542222" y="3238450"/>
            <a:ext cx="61794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10" y="5"/>
            <a:ext cx="22836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7674" y="1401175"/>
            <a:ext cx="1906175" cy="4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38" y="99500"/>
            <a:ext cx="1869650" cy="11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" name="Google Shape;94;p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" name="Google Shape;95;p1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98" name="Google Shape;9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50" y="112825"/>
            <a:ext cx="2221025" cy="5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8466375" y="4820625"/>
            <a:ext cx="56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100">
                <a:solidFill>
                  <a:schemeClr val="dk1"/>
                </a:solidFill>
              </a:defRPr>
            </a:lvl1pPr>
            <a:lvl2pPr lvl="1" rtl="0">
              <a:buNone/>
              <a:defRPr sz="1100">
                <a:solidFill>
                  <a:schemeClr val="dk1"/>
                </a:solidFill>
              </a:defRPr>
            </a:lvl2pPr>
            <a:lvl3pPr lvl="2" rtl="0">
              <a:buNone/>
              <a:defRPr sz="1100">
                <a:solidFill>
                  <a:schemeClr val="dk1"/>
                </a:solidFill>
              </a:defRPr>
            </a:lvl3pPr>
            <a:lvl4pPr lvl="3" rtl="0">
              <a:buNone/>
              <a:defRPr sz="1100">
                <a:solidFill>
                  <a:schemeClr val="dk1"/>
                </a:solidFill>
              </a:defRPr>
            </a:lvl4pPr>
            <a:lvl5pPr lvl="4" rtl="0">
              <a:buNone/>
              <a:defRPr sz="1100">
                <a:solidFill>
                  <a:schemeClr val="dk1"/>
                </a:solidFill>
              </a:defRPr>
            </a:lvl5pPr>
            <a:lvl6pPr lvl="5" rtl="0">
              <a:buNone/>
              <a:defRPr sz="1100">
                <a:solidFill>
                  <a:schemeClr val="dk1"/>
                </a:solidFill>
              </a:defRPr>
            </a:lvl6pPr>
            <a:lvl7pPr lvl="6" rtl="0">
              <a:buNone/>
              <a:defRPr sz="1100">
                <a:solidFill>
                  <a:schemeClr val="dk1"/>
                </a:solidFill>
              </a:defRPr>
            </a:lvl7pPr>
            <a:lvl8pPr lvl="7" rtl="0">
              <a:buNone/>
              <a:defRPr sz="1100">
                <a:solidFill>
                  <a:schemeClr val="dk1"/>
                </a:solidFill>
              </a:defRPr>
            </a:lvl8pPr>
            <a:lvl9pPr lvl="8" rtl="0">
              <a:buNone/>
              <a:defRPr sz="11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1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" name="Google Shape;103;p1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" name="Google Shape;114;p1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" name="Google Shape;119;p2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" name="Google Shape;123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2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6" name="Google Shape;126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" name="Google Shape;21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p2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Google Shape;130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Google Shape;134;p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" name="Google Shape;135;p2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p23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" name="Google Shape;26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" name="Google Shape;27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" name="Google Shape;28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50" y="112825"/>
            <a:ext cx="2221025" cy="5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/>
        </p:nvSpPr>
        <p:spPr>
          <a:xfrm>
            <a:off x="8466375" y="4820625"/>
            <a:ext cx="56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100">
                <a:solidFill>
                  <a:schemeClr val="dk1"/>
                </a:solidFill>
              </a:defRPr>
            </a:lvl1pPr>
            <a:lvl2pPr lvl="1">
              <a:buNone/>
              <a:defRPr sz="1100">
                <a:solidFill>
                  <a:schemeClr val="dk1"/>
                </a:solidFill>
              </a:defRPr>
            </a:lvl2pPr>
            <a:lvl3pPr lvl="2">
              <a:buNone/>
              <a:defRPr sz="1100">
                <a:solidFill>
                  <a:schemeClr val="dk1"/>
                </a:solidFill>
              </a:defRPr>
            </a:lvl3pPr>
            <a:lvl4pPr lvl="3">
              <a:buNone/>
              <a:defRPr sz="1100">
                <a:solidFill>
                  <a:schemeClr val="dk1"/>
                </a:solidFill>
              </a:defRPr>
            </a:lvl4pPr>
            <a:lvl5pPr lvl="4">
              <a:buNone/>
              <a:defRPr sz="1100">
                <a:solidFill>
                  <a:schemeClr val="dk1"/>
                </a:solidFill>
              </a:defRPr>
            </a:lvl5pPr>
            <a:lvl6pPr lvl="5">
              <a:buNone/>
              <a:defRPr sz="1100">
                <a:solidFill>
                  <a:schemeClr val="dk1"/>
                </a:solidFill>
              </a:defRPr>
            </a:lvl6pPr>
            <a:lvl7pPr lvl="6">
              <a:buNone/>
              <a:defRPr sz="1100">
                <a:solidFill>
                  <a:schemeClr val="dk1"/>
                </a:solidFill>
              </a:defRPr>
            </a:lvl7pPr>
            <a:lvl8pPr lvl="7">
              <a:buNone/>
              <a:defRPr sz="1100">
                <a:solidFill>
                  <a:schemeClr val="dk1"/>
                </a:solidFill>
              </a:defRPr>
            </a:lvl8pPr>
            <a:lvl9pPr lvl="8">
              <a:buNone/>
              <a:defRPr sz="11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" name="Google Shape;35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" name="Google Shape;36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" name="Google Shape;37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Google Shape;50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" name="Google Shape;55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" name="Google Shape;58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Relationship Id="rId6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jp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3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ctrTitle"/>
          </p:nvPr>
        </p:nvSpPr>
        <p:spPr>
          <a:xfrm>
            <a:off x="2524125" y="630225"/>
            <a:ext cx="61794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al </a:t>
            </a:r>
            <a:r>
              <a:rPr i="1" lang="es"/>
              <a:t>Machine Learning</a:t>
            </a:r>
            <a:endParaRPr i="1"/>
          </a:p>
        </p:txBody>
      </p:sp>
      <p:sp>
        <p:nvSpPr>
          <p:cNvPr id="146" name="Google Shape;146;p25"/>
          <p:cNvSpPr txBox="1"/>
          <p:nvPr>
            <p:ph idx="1" type="subTitle"/>
          </p:nvPr>
        </p:nvSpPr>
        <p:spPr>
          <a:xfrm>
            <a:off x="2542200" y="2334450"/>
            <a:ext cx="6179400" cy="21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/>
              <a:t>Aprendizaje supervisado</a:t>
            </a:r>
            <a:endParaRPr b="1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Profesor: José Javier Valero Mas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Regresión lineal</a:t>
            </a:r>
            <a:endParaRPr/>
          </a:p>
        </p:txBody>
      </p:sp>
      <p:sp>
        <p:nvSpPr>
          <p:cNvPr id="308" name="Google Shape;308;p34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9" name="Google Shape;309;p34"/>
          <p:cNvSpPr txBox="1"/>
          <p:nvPr/>
        </p:nvSpPr>
        <p:spPr>
          <a:xfrm>
            <a:off x="2453825" y="1060450"/>
            <a:ext cx="5945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Características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Valor de salida → suma ponderada de todos los descriptores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Sencillo de implementar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0" name="Google Shape;3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2049025"/>
            <a:ext cx="1620000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4"/>
          <p:cNvSpPr txBox="1"/>
          <p:nvPr/>
        </p:nvSpPr>
        <p:spPr>
          <a:xfrm>
            <a:off x="2453825" y="2203450"/>
            <a:ext cx="5945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Limitaciones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Problemas de tipo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lineal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Todos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los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descriptores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→ ¿todas las características son útiles?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34"/>
          <p:cNvSpPr txBox="1"/>
          <p:nvPr/>
        </p:nvSpPr>
        <p:spPr>
          <a:xfrm>
            <a:off x="2453825" y="3422650"/>
            <a:ext cx="5945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Alternativas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LASSO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(</a:t>
            </a:r>
            <a:r>
              <a:rPr i="1" lang="es">
                <a:latin typeface="Lato"/>
                <a:ea typeface="Lato"/>
                <a:cs typeface="Lato"/>
                <a:sym typeface="Lato"/>
              </a:rPr>
              <a:t>L</a:t>
            </a:r>
            <a:r>
              <a:rPr i="1" lang="es">
                <a:latin typeface="Lato"/>
                <a:ea typeface="Lato"/>
                <a:cs typeface="Lato"/>
                <a:sym typeface="Lato"/>
              </a:rPr>
              <a:t>east Absolute Shrinkage and Selection Operator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Modelos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 lineales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→ Los veremos en clasificación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Clasificación</a:t>
            </a:r>
            <a:endParaRPr/>
          </a:p>
        </p:txBody>
      </p:sp>
      <p:sp>
        <p:nvSpPr>
          <p:cNvPr id="318" name="Google Shape;318;p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Frontera de decisión</a:t>
            </a:r>
            <a:endParaRPr/>
          </a:p>
        </p:txBody>
      </p:sp>
      <p:sp>
        <p:nvSpPr>
          <p:cNvPr id="324" name="Google Shape;324;p36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25" name="Google Shape;3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700" y="2032664"/>
            <a:ext cx="216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5925" y="2032663"/>
            <a:ext cx="2160000" cy="18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0150" y="2032663"/>
            <a:ext cx="216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6"/>
          <p:cNvSpPr txBox="1"/>
          <p:nvPr/>
        </p:nvSpPr>
        <p:spPr>
          <a:xfrm>
            <a:off x="2453825" y="1096625"/>
            <a:ext cx="6606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Clasificador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: mecanismos para modelar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fronteras de decisión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Estas fronteras dividen el espacio de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características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en categorías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36"/>
          <p:cNvSpPr txBox="1"/>
          <p:nvPr/>
        </p:nvSpPr>
        <p:spPr>
          <a:xfrm>
            <a:off x="2476450" y="3997525"/>
            <a:ext cx="671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Estudiaremos cómo obtienen estas fronteras diferentes clasificadores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/>
              <a:t>k</a:t>
            </a:r>
            <a:r>
              <a:rPr lang="es"/>
              <a:t>-Nearest Neighbor (</a:t>
            </a:r>
            <a:r>
              <a:rPr i="1" lang="es"/>
              <a:t>k</a:t>
            </a:r>
            <a:r>
              <a:rPr lang="es"/>
              <a:t>NN)</a:t>
            </a:r>
            <a:endParaRPr/>
          </a:p>
        </p:txBody>
      </p:sp>
      <p:sp>
        <p:nvSpPr>
          <p:cNvPr id="335" name="Google Shape;335;p37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36" name="Google Shape;3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8075" y="2259550"/>
            <a:ext cx="2296524" cy="226387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7"/>
          <p:cNvSpPr txBox="1"/>
          <p:nvPr/>
        </p:nvSpPr>
        <p:spPr>
          <a:xfrm>
            <a:off x="2453825" y="1096625"/>
            <a:ext cx="6606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Premisa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: dada una consulta </a:t>
            </a:r>
            <a:r>
              <a:rPr b="1"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, se le asigna la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clase más común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entre los </a:t>
            </a:r>
            <a:r>
              <a:rPr i="1" lang="es">
                <a:latin typeface="Lato"/>
                <a:ea typeface="Lato"/>
                <a:cs typeface="Lato"/>
                <a:sym typeface="Lato"/>
              </a:rPr>
              <a:t>k</a:t>
            </a:r>
            <a:endParaRPr i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                  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elementos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más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cercanos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37"/>
          <p:cNvSpPr txBox="1"/>
          <p:nvPr/>
        </p:nvSpPr>
        <p:spPr>
          <a:xfrm>
            <a:off x="2453825" y="1783150"/>
            <a:ext cx="66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Cercanía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: se necesita una medida de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(di)similitud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para poder estimarla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39" name="Google Shape;339;p37"/>
          <p:cNvGrpSpPr/>
          <p:nvPr/>
        </p:nvGrpSpPr>
        <p:grpSpPr>
          <a:xfrm>
            <a:off x="6773150" y="2674752"/>
            <a:ext cx="1241300" cy="1587903"/>
            <a:chOff x="6773150" y="2674752"/>
            <a:chExt cx="1241300" cy="1587903"/>
          </a:xfrm>
        </p:grpSpPr>
        <p:sp>
          <p:nvSpPr>
            <p:cNvPr id="340" name="Google Shape;340;p37"/>
            <p:cNvSpPr txBox="1"/>
            <p:nvPr/>
          </p:nvSpPr>
          <p:spPr>
            <a:xfrm>
              <a:off x="6773150" y="3100250"/>
              <a:ext cx="345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0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?</a:t>
              </a:r>
              <a:endParaRPr sz="30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41" name="Google Shape;341;p37"/>
            <p:cNvSpPr/>
            <p:nvPr/>
          </p:nvSpPr>
          <p:spPr>
            <a:xfrm>
              <a:off x="7816450" y="2841900"/>
              <a:ext cx="180000" cy="1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7798450" y="3891475"/>
              <a:ext cx="216000" cy="2160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3" name="Google Shape;343;p37"/>
            <p:cNvCxnSpPr>
              <a:stCxn id="340" idx="3"/>
              <a:endCxn id="341" idx="1"/>
            </p:cNvCxnSpPr>
            <p:nvPr/>
          </p:nvCxnSpPr>
          <p:spPr>
            <a:xfrm flipH="1" rot="10800000">
              <a:off x="7118450" y="2931800"/>
              <a:ext cx="698100" cy="491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4" name="Google Shape;344;p37"/>
            <p:cNvCxnSpPr>
              <a:stCxn id="340" idx="3"/>
              <a:endCxn id="342" idx="2"/>
            </p:cNvCxnSpPr>
            <p:nvPr/>
          </p:nvCxnSpPr>
          <p:spPr>
            <a:xfrm>
              <a:off x="7118450" y="3423500"/>
              <a:ext cx="680100" cy="57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45" name="Google Shape;345;p37"/>
            <p:cNvSpPr txBox="1"/>
            <p:nvPr/>
          </p:nvSpPr>
          <p:spPr>
            <a:xfrm rot="-2265373">
              <a:off x="7167490" y="2849809"/>
              <a:ext cx="698184" cy="3692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k=3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46" name="Google Shape;346;p37"/>
            <p:cNvSpPr txBox="1"/>
            <p:nvPr/>
          </p:nvSpPr>
          <p:spPr>
            <a:xfrm rot="2509790">
              <a:off x="7169811" y="3707581"/>
              <a:ext cx="698134" cy="369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k=9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/>
              <a:t>k</a:t>
            </a:r>
            <a:r>
              <a:rPr lang="es"/>
              <a:t>-Nearest Neighbor (</a:t>
            </a:r>
            <a:r>
              <a:rPr i="1" lang="es"/>
              <a:t>k</a:t>
            </a:r>
            <a:r>
              <a:rPr lang="es"/>
              <a:t>NN)</a:t>
            </a:r>
            <a:endParaRPr/>
          </a:p>
        </p:txBody>
      </p:sp>
      <p:sp>
        <p:nvSpPr>
          <p:cNvPr id="352" name="Google Shape;352;p38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53" name="Google Shape;353;p38"/>
          <p:cNvSpPr txBox="1"/>
          <p:nvPr/>
        </p:nvSpPr>
        <p:spPr>
          <a:xfrm>
            <a:off x="2453825" y="1096625"/>
            <a:ext cx="66069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Ventajas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Sólo requiere una medida de disimilitud → aplicable a datos de tipo estadístico y estructurados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No requiere entrenamiento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Aplicable a casos binarios y multiclase; fácilmente adaptable a multietiqueta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38"/>
          <p:cNvSpPr txBox="1"/>
          <p:nvPr/>
        </p:nvSpPr>
        <p:spPr>
          <a:xfrm>
            <a:off x="2453825" y="3230225"/>
            <a:ext cx="660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Desventajas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Requiere examinar de manera exhaustiva el conjunto de entrenamiento para cada consulta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5" name="Google Shape;3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00" y="1750650"/>
            <a:ext cx="1462475" cy="144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Support Vector Machines (SVM)</a:t>
            </a:r>
            <a:endParaRPr/>
          </a:p>
        </p:txBody>
      </p:sp>
      <p:sp>
        <p:nvSpPr>
          <p:cNvPr id="361" name="Google Shape;361;p39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62" name="Google Shape;3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100" y="2240225"/>
            <a:ext cx="3655008" cy="24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 txBox="1"/>
          <p:nvPr/>
        </p:nvSpPr>
        <p:spPr>
          <a:xfrm>
            <a:off x="2453825" y="1096625"/>
            <a:ext cx="6606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Premisa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: c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lasificador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binario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que crea un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hiperplano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que separa el espacio de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                          características en dos zonas, una por categoría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64" name="Google Shape;364;p39"/>
          <p:cNvGrpSpPr/>
          <p:nvPr/>
        </p:nvGrpSpPr>
        <p:grpSpPr>
          <a:xfrm>
            <a:off x="2061750" y="2768291"/>
            <a:ext cx="4038061" cy="1104984"/>
            <a:chOff x="2061750" y="2768291"/>
            <a:chExt cx="4038061" cy="1104984"/>
          </a:xfrm>
        </p:grpSpPr>
        <p:sp>
          <p:nvSpPr>
            <p:cNvPr id="365" name="Google Shape;365;p39"/>
            <p:cNvSpPr txBox="1"/>
            <p:nvPr/>
          </p:nvSpPr>
          <p:spPr>
            <a:xfrm>
              <a:off x="2061750" y="2869525"/>
              <a:ext cx="1794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Support Vectors</a:t>
              </a:r>
              <a:endPara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5309875" y="3551975"/>
              <a:ext cx="318300" cy="321300"/>
            </a:xfrm>
            <a:prstGeom prst="ellipse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5781511" y="2768291"/>
              <a:ext cx="318300" cy="321300"/>
            </a:xfrm>
            <a:prstGeom prst="ellipse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368" name="Google Shape;368;p39"/>
            <p:cNvCxnSpPr>
              <a:stCxn id="365" idx="3"/>
              <a:endCxn id="367" idx="1"/>
            </p:cNvCxnSpPr>
            <p:nvPr/>
          </p:nvCxnSpPr>
          <p:spPr>
            <a:xfrm flipH="1" rot="10800000">
              <a:off x="3855750" y="2815375"/>
              <a:ext cx="1972500" cy="269700"/>
            </a:xfrm>
            <a:prstGeom prst="curvedConnector4">
              <a:avLst>
                <a:gd fmla="val 48815" name="adj1"/>
                <a:gd fmla="val 205751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9" name="Google Shape;369;p39"/>
            <p:cNvCxnSpPr>
              <a:stCxn id="365" idx="3"/>
              <a:endCxn id="366" idx="0"/>
            </p:cNvCxnSpPr>
            <p:nvPr/>
          </p:nvCxnSpPr>
          <p:spPr>
            <a:xfrm>
              <a:off x="3855750" y="3085075"/>
              <a:ext cx="1613400" cy="466800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70" name="Google Shape;370;p39"/>
          <p:cNvSpPr txBox="1"/>
          <p:nvPr/>
        </p:nvSpPr>
        <p:spPr>
          <a:xfrm>
            <a:off x="2453825" y="1613928"/>
            <a:ext cx="6606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Entrenamiento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: sitúa el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hiperplano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de manera que la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distancia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a los puntos más cercanos de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cada clase sea máxima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Support Vector Machines (SVM)</a:t>
            </a:r>
            <a:endParaRPr/>
          </a:p>
        </p:txBody>
      </p:sp>
      <p:sp>
        <p:nvSpPr>
          <p:cNvPr id="376" name="Google Shape;376;p40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77" name="Google Shape;377;p40"/>
          <p:cNvSpPr txBox="1"/>
          <p:nvPr/>
        </p:nvSpPr>
        <p:spPr>
          <a:xfrm>
            <a:off x="2453825" y="1096625"/>
            <a:ext cx="66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SVM asume que las clases son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linealmente separables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→ Muy infrecuente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8" name="Google Shape;3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6075" y="1968900"/>
            <a:ext cx="4280801" cy="22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0"/>
          <p:cNvSpPr txBox="1"/>
          <p:nvPr/>
        </p:nvSpPr>
        <p:spPr>
          <a:xfrm>
            <a:off x="2460900" y="1366800"/>
            <a:ext cx="66069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b="1" i="1" lang="es">
                <a:latin typeface="Lato"/>
                <a:ea typeface="Lato"/>
                <a:cs typeface="Lato"/>
                <a:sym typeface="Lato"/>
              </a:rPr>
              <a:t>Kernel trick</a:t>
            </a:r>
            <a:r>
              <a:rPr b="1" lang="es"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Cambiar el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espacio de representación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(normalmente a uno de mayor dimensionalidad) que cumpla la premisa de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linealidad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40"/>
          <p:cNvSpPr txBox="1"/>
          <p:nvPr/>
        </p:nvSpPr>
        <p:spPr>
          <a:xfrm>
            <a:off x="2400246" y="4190915"/>
            <a:ext cx="66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b="1" i="1" lang="es">
                <a:latin typeface="Lato"/>
                <a:ea typeface="Lato"/>
                <a:cs typeface="Lato"/>
                <a:sym typeface="Lato"/>
              </a:rPr>
              <a:t>Kernels</a:t>
            </a:r>
            <a:r>
              <a:rPr b="1" lang="es">
                <a:latin typeface="Lato"/>
                <a:ea typeface="Lato"/>
                <a:cs typeface="Lato"/>
                <a:sym typeface="Lato"/>
              </a:rPr>
              <a:t> típicos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: </a:t>
            </a:r>
            <a:r>
              <a:rPr i="1" lang="es">
                <a:latin typeface="Lato"/>
                <a:ea typeface="Lato"/>
                <a:cs typeface="Lato"/>
                <a:sym typeface="Lato"/>
              </a:rPr>
              <a:t>Polynomial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s">
                <a:latin typeface="Lato"/>
                <a:ea typeface="Lato"/>
                <a:cs typeface="Lato"/>
                <a:sym typeface="Lato"/>
              </a:rPr>
              <a:t>Radial Basis Function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(RBF)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Support Vector Machines (SVM)</a:t>
            </a:r>
            <a:endParaRPr/>
          </a:p>
        </p:txBody>
      </p:sp>
      <p:sp>
        <p:nvSpPr>
          <p:cNvPr id="386" name="Google Shape;386;p41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87" name="Google Shape;387;p41"/>
          <p:cNvSpPr txBox="1"/>
          <p:nvPr/>
        </p:nvSpPr>
        <p:spPr>
          <a:xfrm>
            <a:off x="2453825" y="1096625"/>
            <a:ext cx="66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¿Sólo vale para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problemas binarios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? Se puede adaptar a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multiclase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41"/>
          <p:cNvSpPr txBox="1"/>
          <p:nvPr/>
        </p:nvSpPr>
        <p:spPr>
          <a:xfrm>
            <a:off x="2453825" y="3763625"/>
            <a:ext cx="66069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También puede darse que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 haya manera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de separar las clases de manera lineal en ningún espacio de representación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Se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relaja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la condición de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separación total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de clases (parámetro C)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41"/>
          <p:cNvSpPr txBox="1"/>
          <p:nvPr/>
        </p:nvSpPr>
        <p:spPr>
          <a:xfrm>
            <a:off x="2533400" y="1344425"/>
            <a:ext cx="6606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i="1" lang="es">
                <a:latin typeface="Lato"/>
                <a:ea typeface="Lato"/>
                <a:cs typeface="Lato"/>
                <a:sym typeface="Lato"/>
              </a:rPr>
              <a:t>One-VS-All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: Enfrentar una clase contra una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agrupación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del resto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i="1" lang="es">
                <a:latin typeface="Lato"/>
                <a:ea typeface="Lato"/>
                <a:cs typeface="Lato"/>
                <a:sym typeface="Lato"/>
              </a:rPr>
              <a:t>One-VS-One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: Enfrentar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pares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de clases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90" name="Google Shape;390;p41"/>
          <p:cNvGrpSpPr/>
          <p:nvPr/>
        </p:nvGrpSpPr>
        <p:grpSpPr>
          <a:xfrm>
            <a:off x="499625" y="1948099"/>
            <a:ext cx="1620000" cy="1728712"/>
            <a:chOff x="499625" y="1948099"/>
            <a:chExt cx="1620000" cy="1728712"/>
          </a:xfrm>
        </p:grpSpPr>
        <p:pic>
          <p:nvPicPr>
            <p:cNvPr id="391" name="Google Shape;391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9625" y="2308811"/>
              <a:ext cx="1620000" cy="136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" name="Google Shape;392;p41"/>
            <p:cNvSpPr txBox="1"/>
            <p:nvPr/>
          </p:nvSpPr>
          <p:spPr>
            <a:xfrm>
              <a:off x="970272" y="1948099"/>
              <a:ext cx="655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u="sng">
                  <a:latin typeface="Lato"/>
                  <a:ea typeface="Lato"/>
                  <a:cs typeface="Lato"/>
                  <a:sym typeface="Lato"/>
                </a:rPr>
                <a:t>Tarea</a:t>
              </a:r>
              <a:endParaRPr u="sng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93" name="Google Shape;393;p41"/>
          <p:cNvGrpSpPr/>
          <p:nvPr/>
        </p:nvGrpSpPr>
        <p:grpSpPr>
          <a:xfrm>
            <a:off x="2930325" y="1948099"/>
            <a:ext cx="1620000" cy="1728712"/>
            <a:chOff x="2930325" y="1948099"/>
            <a:chExt cx="1620000" cy="1728712"/>
          </a:xfrm>
        </p:grpSpPr>
        <p:grpSp>
          <p:nvGrpSpPr>
            <p:cNvPr id="394" name="Google Shape;394;p41"/>
            <p:cNvGrpSpPr/>
            <p:nvPr/>
          </p:nvGrpSpPr>
          <p:grpSpPr>
            <a:xfrm>
              <a:off x="2930325" y="1948099"/>
              <a:ext cx="1620000" cy="1728712"/>
              <a:chOff x="2930325" y="1948099"/>
              <a:chExt cx="1620000" cy="1728712"/>
            </a:xfrm>
          </p:grpSpPr>
          <p:pic>
            <p:nvPicPr>
              <p:cNvPr id="395" name="Google Shape;395;p4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930325" y="2308811"/>
                <a:ext cx="1620000" cy="136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6" name="Google Shape;396;p41"/>
              <p:cNvSpPr txBox="1"/>
              <p:nvPr/>
            </p:nvSpPr>
            <p:spPr>
              <a:xfrm>
                <a:off x="3180075" y="1948099"/>
                <a:ext cx="1305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u="sng">
                    <a:latin typeface="Lato"/>
                    <a:ea typeface="Lato"/>
                    <a:cs typeface="Lato"/>
                    <a:sym typeface="Lato"/>
                  </a:rPr>
                  <a:t>SVM-OVA</a:t>
                </a:r>
                <a:r>
                  <a:rPr lang="es">
                    <a:latin typeface="Lato"/>
                    <a:ea typeface="Lato"/>
                    <a:cs typeface="Lato"/>
                    <a:sym typeface="Lato"/>
                  </a:rPr>
                  <a:t> (   )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397" name="Google Shape;397;p41"/>
            <p:cNvSpPr/>
            <p:nvPr/>
          </p:nvSpPr>
          <p:spPr>
            <a:xfrm>
              <a:off x="4178209" y="2091303"/>
              <a:ext cx="144000" cy="144000"/>
            </a:xfrm>
            <a:prstGeom prst="ellipse">
              <a:avLst/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" name="Google Shape;398;p41"/>
          <p:cNvGrpSpPr/>
          <p:nvPr/>
        </p:nvGrpSpPr>
        <p:grpSpPr>
          <a:xfrm>
            <a:off x="5330225" y="1948099"/>
            <a:ext cx="3421175" cy="1728712"/>
            <a:chOff x="5330225" y="1948099"/>
            <a:chExt cx="3421175" cy="1728712"/>
          </a:xfrm>
        </p:grpSpPr>
        <p:grpSp>
          <p:nvGrpSpPr>
            <p:cNvPr id="399" name="Google Shape;399;p41"/>
            <p:cNvGrpSpPr/>
            <p:nvPr/>
          </p:nvGrpSpPr>
          <p:grpSpPr>
            <a:xfrm>
              <a:off x="5330225" y="1948099"/>
              <a:ext cx="3421175" cy="1728712"/>
              <a:chOff x="5330225" y="1948099"/>
              <a:chExt cx="3421175" cy="1728712"/>
            </a:xfrm>
          </p:grpSpPr>
          <p:pic>
            <p:nvPicPr>
              <p:cNvPr id="400" name="Google Shape;400;p4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330225" y="2308811"/>
                <a:ext cx="1620000" cy="136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1" name="Google Shape;401;p4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131400" y="2308811"/>
                <a:ext cx="1620000" cy="136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2" name="Google Shape;402;p41"/>
              <p:cNvSpPr txBox="1"/>
              <p:nvPr/>
            </p:nvSpPr>
            <p:spPr>
              <a:xfrm>
                <a:off x="6380475" y="1948099"/>
                <a:ext cx="1305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u="sng">
                    <a:latin typeface="Lato"/>
                    <a:ea typeface="Lato"/>
                    <a:cs typeface="Lato"/>
                    <a:sym typeface="Lato"/>
                  </a:rPr>
                  <a:t>SVM-OVO</a:t>
                </a:r>
                <a:r>
                  <a:rPr lang="es">
                    <a:latin typeface="Lato"/>
                    <a:ea typeface="Lato"/>
                    <a:cs typeface="Lato"/>
                    <a:sym typeface="Lato"/>
                  </a:rPr>
                  <a:t> (   )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403" name="Google Shape;403;p41"/>
            <p:cNvSpPr/>
            <p:nvPr/>
          </p:nvSpPr>
          <p:spPr>
            <a:xfrm>
              <a:off x="7407546" y="2091303"/>
              <a:ext cx="144000" cy="144000"/>
            </a:xfrm>
            <a:prstGeom prst="ellipse">
              <a:avLst/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Árboles de decisión</a:t>
            </a:r>
            <a:endParaRPr/>
          </a:p>
        </p:txBody>
      </p:sp>
      <p:sp>
        <p:nvSpPr>
          <p:cNvPr id="409" name="Google Shape;409;p42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10" name="Google Shape;4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950" y="1859525"/>
            <a:ext cx="4031727" cy="17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2"/>
          <p:cNvSpPr txBox="1"/>
          <p:nvPr/>
        </p:nvSpPr>
        <p:spPr>
          <a:xfrm>
            <a:off x="2453825" y="1096625"/>
            <a:ext cx="6606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Premisa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dada una consulta </a:t>
            </a:r>
            <a:r>
              <a:rPr b="1"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se le asigna la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clase </a:t>
            </a: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obtenida recorriendo un árbol construido en base al conjunto de entrenamiento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42"/>
          <p:cNvSpPr txBox="1"/>
          <p:nvPr/>
        </p:nvSpPr>
        <p:spPr>
          <a:xfrm>
            <a:off x="2454739" y="3795901"/>
            <a:ext cx="66069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Árbol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Nodos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: Atributos (</a:t>
            </a:r>
            <a:r>
              <a:rPr b="1" lang="es"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Hojas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: Categorías/etiquetas (</a:t>
            </a:r>
            <a:r>
              <a:rPr b="1" lang="es">
                <a:latin typeface="Lato"/>
                <a:ea typeface="Lato"/>
                <a:cs typeface="Lato"/>
                <a:sym typeface="Lato"/>
              </a:rPr>
              <a:t>Y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Árboles de decisión</a:t>
            </a:r>
            <a:endParaRPr/>
          </a:p>
        </p:txBody>
      </p:sp>
      <p:sp>
        <p:nvSpPr>
          <p:cNvPr id="418" name="Google Shape;418;p43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19" name="Google Shape;4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0" y="2278025"/>
            <a:ext cx="2446202" cy="10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3"/>
          <p:cNvSpPr txBox="1"/>
          <p:nvPr/>
        </p:nvSpPr>
        <p:spPr>
          <a:xfrm>
            <a:off x="2530025" y="1096625"/>
            <a:ext cx="66069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Entrenamiento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Ganancia de información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→ Capacidad de los atributos de separar las clases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Sobreajusta</a:t>
            </a: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de manera natural →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Poda</a:t>
            </a: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del árbol (</a:t>
            </a:r>
            <a:r>
              <a:rPr i="1"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pruning</a:t>
            </a: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43"/>
          <p:cNvSpPr txBox="1"/>
          <p:nvPr/>
        </p:nvSpPr>
        <p:spPr>
          <a:xfrm>
            <a:off x="2497679" y="2840990"/>
            <a:ext cx="6606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Características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Altamente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eficiente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Interpretable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→ Se puede obtener un conjunto de reglas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Aplicable a casos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binarios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y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multiclase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; fácilmente adaptable a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multietiqueta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Contenidos</a:t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2410112" y="1214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(re-)Introducción al aprendizaje supervisado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Regresión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Definición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Técnicas y modelos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Clasificación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Definición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Modelos no paramétricos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Modelos neuronales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Evaluación de modelos</a:t>
            </a:r>
            <a:endParaRPr/>
          </a:p>
        </p:txBody>
      </p:sp>
      <p:sp>
        <p:nvSpPr>
          <p:cNvPr id="153" name="Google Shape;153;p26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Random Forest</a:t>
            </a:r>
            <a:endParaRPr/>
          </a:p>
        </p:txBody>
      </p:sp>
      <p:sp>
        <p:nvSpPr>
          <p:cNvPr id="427" name="Google Shape;427;p44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428" name="Google Shape;428;p44"/>
          <p:cNvGrpSpPr/>
          <p:nvPr/>
        </p:nvGrpSpPr>
        <p:grpSpPr>
          <a:xfrm>
            <a:off x="2530025" y="1096625"/>
            <a:ext cx="6606900" cy="2757850"/>
            <a:chOff x="2530025" y="1096625"/>
            <a:chExt cx="6606900" cy="2757850"/>
          </a:xfrm>
        </p:grpSpPr>
        <p:sp>
          <p:nvSpPr>
            <p:cNvPr id="429" name="Google Shape;429;p44"/>
            <p:cNvSpPr txBox="1"/>
            <p:nvPr/>
          </p:nvSpPr>
          <p:spPr>
            <a:xfrm>
              <a:off x="2530025" y="1096625"/>
              <a:ext cx="6606900" cy="7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Caso particular en el que se crean </a:t>
              </a:r>
              <a:r>
                <a:rPr lang="es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diferentes árboles</a:t>
              </a:r>
              <a:r>
                <a:rPr lang="es">
                  <a:latin typeface="Lato"/>
                  <a:ea typeface="Lato"/>
                  <a:cs typeface="Lato"/>
                  <a:sym typeface="Lato"/>
                </a:rPr>
                <a:t> de decisión y se </a:t>
              </a:r>
              <a:r>
                <a:rPr lang="es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unen</a:t>
              </a:r>
              <a:r>
                <a:rPr lang="es">
                  <a:latin typeface="Lato"/>
                  <a:ea typeface="Lato"/>
                  <a:cs typeface="Lato"/>
                  <a:sym typeface="Lato"/>
                </a:rPr>
                <a:t> sus </a:t>
              </a:r>
              <a:r>
                <a:rPr lang="es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predicciones</a:t>
              </a:r>
              <a:r>
                <a:rPr lang="es">
                  <a:latin typeface="Lato"/>
                  <a:ea typeface="Lato"/>
                  <a:cs typeface="Lato"/>
                  <a:sym typeface="Lato"/>
                </a:rPr>
                <a:t> individuales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430" name="Google Shape;430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05225" y="1772750"/>
              <a:ext cx="5193677" cy="2081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1" name="Google Shape;431;p44"/>
          <p:cNvSpPr txBox="1"/>
          <p:nvPr/>
        </p:nvSpPr>
        <p:spPr>
          <a:xfrm>
            <a:off x="2530025" y="3839825"/>
            <a:ext cx="6606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Añade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robustez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a la clasificación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Realmente pertenece a la familia de </a:t>
            </a:r>
            <a:r>
              <a:rPr i="1"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ensemble</a:t>
            </a:r>
            <a:r>
              <a:rPr i="1" lang="es">
                <a:latin typeface="Lato"/>
                <a:ea typeface="Lato"/>
                <a:cs typeface="Lato"/>
                <a:sym typeface="Lato"/>
              </a:rPr>
              <a:t> learning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Random Forest</a:t>
            </a:r>
            <a:endParaRPr/>
          </a:p>
        </p:txBody>
      </p:sp>
      <p:sp>
        <p:nvSpPr>
          <p:cNvPr id="437" name="Google Shape;437;p45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38" name="Google Shape;4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600" y="1627700"/>
            <a:ext cx="4673600" cy="26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5"/>
          <p:cNvSpPr txBox="1"/>
          <p:nvPr/>
        </p:nvSpPr>
        <p:spPr>
          <a:xfrm>
            <a:off x="2530025" y="1096625"/>
            <a:ext cx="66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Predicción (clase) final →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moda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de las predicciones de cada árbol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0" name="Google Shape;4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00" y="1947391"/>
            <a:ext cx="2342849" cy="939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neuronales artificiales</a:t>
            </a:r>
            <a:endParaRPr/>
          </a:p>
        </p:txBody>
      </p:sp>
      <p:sp>
        <p:nvSpPr>
          <p:cNvPr id="446" name="Google Shape;446;p46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47" name="Google Shape;447;p46"/>
          <p:cNvSpPr txBox="1"/>
          <p:nvPr/>
        </p:nvSpPr>
        <p:spPr>
          <a:xfrm>
            <a:off x="2530025" y="1096625"/>
            <a:ext cx="66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Modelo que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imita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el comportamiento de las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neuronas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biológicas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48" name="Google Shape;448;p46"/>
          <p:cNvGrpSpPr/>
          <p:nvPr/>
        </p:nvGrpSpPr>
        <p:grpSpPr>
          <a:xfrm>
            <a:off x="2530025" y="1401425"/>
            <a:ext cx="6606900" cy="2751475"/>
            <a:chOff x="2530025" y="1401425"/>
            <a:chExt cx="6606900" cy="2751475"/>
          </a:xfrm>
        </p:grpSpPr>
        <p:sp>
          <p:nvSpPr>
            <p:cNvPr id="449" name="Google Shape;449;p46"/>
            <p:cNvSpPr txBox="1"/>
            <p:nvPr/>
          </p:nvSpPr>
          <p:spPr>
            <a:xfrm>
              <a:off x="2530025" y="1401425"/>
              <a:ext cx="6606900" cy="7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Unidad básica: </a:t>
              </a:r>
              <a:r>
                <a:rPr b="1" lang="es">
                  <a:latin typeface="Lato"/>
                  <a:ea typeface="Lato"/>
                  <a:cs typeface="Lato"/>
                  <a:sym typeface="Lato"/>
                </a:rPr>
                <a:t>perceptrón</a:t>
              </a:r>
              <a:endParaRPr b="1">
                <a:latin typeface="Lato"/>
                <a:ea typeface="Lato"/>
                <a:cs typeface="Lato"/>
                <a:sym typeface="Lato"/>
              </a:endParaRPr>
            </a:p>
            <a:p>
              <a:pPr indent="-317500" lvl="1" marL="9144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○"/>
              </a:pPr>
              <a:r>
                <a:rPr lang="es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Suma</a:t>
              </a:r>
              <a:r>
                <a:rPr lang="es"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s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ponderada</a:t>
              </a:r>
              <a:r>
                <a:rPr lang="es">
                  <a:latin typeface="Lato"/>
                  <a:ea typeface="Lato"/>
                  <a:cs typeface="Lato"/>
                  <a:sym typeface="Lato"/>
                </a:rPr>
                <a:t> de las entradas con una </a:t>
              </a:r>
              <a:r>
                <a:rPr lang="es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función de activación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450" name="Google Shape;450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92025" y="2181000"/>
              <a:ext cx="4661700" cy="19719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51" name="Google Shape;451;p46"/>
          <p:cNvCxnSpPr>
            <a:stCxn id="452" idx="2"/>
          </p:cNvCxnSpPr>
          <p:nvPr/>
        </p:nvCxnSpPr>
        <p:spPr>
          <a:xfrm flipH="1" rot="-5400000">
            <a:off x="7250700" y="2352050"/>
            <a:ext cx="6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53" name="Google Shape;453;p46"/>
          <p:cNvGrpSpPr/>
          <p:nvPr/>
        </p:nvGrpSpPr>
        <p:grpSpPr>
          <a:xfrm>
            <a:off x="6850600" y="1951850"/>
            <a:ext cx="736700" cy="1102125"/>
            <a:chOff x="6850600" y="2256650"/>
            <a:chExt cx="736700" cy="1102125"/>
          </a:xfrm>
        </p:grpSpPr>
        <p:sp>
          <p:nvSpPr>
            <p:cNvPr id="454" name="Google Shape;454;p46"/>
            <p:cNvSpPr/>
            <p:nvPr/>
          </p:nvSpPr>
          <p:spPr>
            <a:xfrm>
              <a:off x="6850600" y="3136775"/>
              <a:ext cx="266400" cy="222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6"/>
            <p:cNvSpPr txBox="1"/>
            <p:nvPr/>
          </p:nvSpPr>
          <p:spPr>
            <a:xfrm>
              <a:off x="6914100" y="2256650"/>
              <a:ext cx="673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0000FF"/>
                  </a:solidFill>
                  <a:latin typeface="Lato"/>
                  <a:ea typeface="Lato"/>
                  <a:cs typeface="Lato"/>
                  <a:sym typeface="Lato"/>
                </a:rPr>
                <a:t>Sesgo</a:t>
              </a:r>
              <a:endParaRPr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55" name="Google Shape;455;p46"/>
            <p:cNvCxnSpPr>
              <a:endCxn id="454" idx="0"/>
            </p:cNvCxnSpPr>
            <p:nvPr/>
          </p:nvCxnSpPr>
          <p:spPr>
            <a:xfrm rot="5400000">
              <a:off x="6883900" y="2748275"/>
              <a:ext cx="488400" cy="288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56" name="Google Shape;456;p46"/>
          <p:cNvGrpSpPr/>
          <p:nvPr/>
        </p:nvGrpSpPr>
        <p:grpSpPr>
          <a:xfrm>
            <a:off x="7227900" y="2654425"/>
            <a:ext cx="1716400" cy="1447925"/>
            <a:chOff x="7227900" y="2959225"/>
            <a:chExt cx="1716400" cy="1447925"/>
          </a:xfrm>
        </p:grpSpPr>
        <p:sp>
          <p:nvSpPr>
            <p:cNvPr id="457" name="Google Shape;457;p46"/>
            <p:cNvSpPr/>
            <p:nvPr/>
          </p:nvSpPr>
          <p:spPr>
            <a:xfrm>
              <a:off x="7227900" y="2959225"/>
              <a:ext cx="673200" cy="569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6"/>
            <p:cNvSpPr txBox="1"/>
            <p:nvPr/>
          </p:nvSpPr>
          <p:spPr>
            <a:xfrm>
              <a:off x="7375900" y="4006950"/>
              <a:ext cx="156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Suma ponderada</a:t>
              </a:r>
              <a:endParaRPr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59" name="Google Shape;459;p46"/>
            <p:cNvCxnSpPr>
              <a:stCxn id="458" idx="0"/>
              <a:endCxn id="457" idx="2"/>
            </p:cNvCxnSpPr>
            <p:nvPr/>
          </p:nvCxnSpPr>
          <p:spPr>
            <a:xfrm flipH="1" rot="5400000">
              <a:off x="7623400" y="3470250"/>
              <a:ext cx="477900" cy="595500"/>
            </a:xfrm>
            <a:prstGeom prst="curvedConnector3">
              <a:avLst>
                <a:gd fmla="val 50013" name="adj1"/>
              </a:avLst>
            </a:prstGeom>
            <a:noFill/>
            <a:ln cap="flat" cmpd="sng" w="9525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60" name="Google Shape;460;p46"/>
          <p:cNvGrpSpPr/>
          <p:nvPr/>
        </p:nvGrpSpPr>
        <p:grpSpPr>
          <a:xfrm>
            <a:off x="5729800" y="2854175"/>
            <a:ext cx="1087500" cy="1021875"/>
            <a:chOff x="5729800" y="3158975"/>
            <a:chExt cx="1087500" cy="1021875"/>
          </a:xfrm>
        </p:grpSpPr>
        <p:sp>
          <p:nvSpPr>
            <p:cNvPr id="461" name="Google Shape;461;p46"/>
            <p:cNvSpPr/>
            <p:nvPr/>
          </p:nvSpPr>
          <p:spPr>
            <a:xfrm>
              <a:off x="6599075" y="3158975"/>
              <a:ext cx="177600" cy="199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6"/>
            <p:cNvSpPr txBox="1"/>
            <p:nvPr/>
          </p:nvSpPr>
          <p:spPr>
            <a:xfrm>
              <a:off x="5729800" y="3780650"/>
              <a:ext cx="108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674EA7"/>
                  </a:solidFill>
                  <a:latin typeface="Lato"/>
                  <a:ea typeface="Lato"/>
                  <a:cs typeface="Lato"/>
                  <a:sym typeface="Lato"/>
                </a:rPr>
                <a:t>Activación</a:t>
              </a:r>
              <a:endParaRPr>
                <a:solidFill>
                  <a:srgbClr val="674EA7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63" name="Google Shape;463;p46"/>
            <p:cNvCxnSpPr>
              <a:stCxn id="462" idx="0"/>
              <a:endCxn id="461" idx="2"/>
            </p:cNvCxnSpPr>
            <p:nvPr/>
          </p:nvCxnSpPr>
          <p:spPr>
            <a:xfrm rot="-5400000">
              <a:off x="6269800" y="3362600"/>
              <a:ext cx="421800" cy="414300"/>
            </a:xfrm>
            <a:prstGeom prst="curvedConnector3">
              <a:avLst>
                <a:gd fmla="val 50009" name="adj1"/>
              </a:avLst>
            </a:prstGeom>
            <a:noFill/>
            <a:ln cap="flat" cmpd="sng" w="9525">
              <a:solidFill>
                <a:srgbClr val="674EA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64" name="Google Shape;464;p46"/>
          <p:cNvSpPr txBox="1"/>
          <p:nvPr/>
        </p:nvSpPr>
        <p:spPr>
          <a:xfrm>
            <a:off x="2529975" y="4261400"/>
            <a:ext cx="66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Objetivo: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aprender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los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pesos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(w)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neuronales </a:t>
            </a:r>
            <a:r>
              <a:rPr lang="es"/>
              <a:t>artificiales</a:t>
            </a:r>
            <a:endParaRPr/>
          </a:p>
        </p:txBody>
      </p:sp>
      <p:sp>
        <p:nvSpPr>
          <p:cNvPr id="470" name="Google Shape;470;p47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71" name="Google Shape;4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875" y="1554450"/>
            <a:ext cx="4234650" cy="2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7"/>
          <p:cNvSpPr txBox="1"/>
          <p:nvPr/>
        </p:nvSpPr>
        <p:spPr>
          <a:xfrm>
            <a:off x="2530025" y="1096625"/>
            <a:ext cx="66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Función de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activación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3" name="Google Shape;47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75" y="2275150"/>
            <a:ext cx="2570400" cy="108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neuronales </a:t>
            </a:r>
            <a:r>
              <a:rPr lang="es"/>
              <a:t>artificiales</a:t>
            </a:r>
            <a:endParaRPr/>
          </a:p>
        </p:txBody>
      </p:sp>
      <p:sp>
        <p:nvSpPr>
          <p:cNvPr id="479" name="Google Shape;479;p48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80" name="Google Shape;480;p48"/>
          <p:cNvSpPr txBox="1"/>
          <p:nvPr/>
        </p:nvSpPr>
        <p:spPr>
          <a:xfrm>
            <a:off x="2530025" y="1096625"/>
            <a:ext cx="66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Se estructuran por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capas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481;p48"/>
          <p:cNvSpPr txBox="1"/>
          <p:nvPr/>
        </p:nvSpPr>
        <p:spPr>
          <a:xfrm>
            <a:off x="2530025" y="1401425"/>
            <a:ext cx="66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Capa de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entrada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(</a:t>
            </a:r>
            <a:r>
              <a:rPr i="1" lang="es">
                <a:latin typeface="Lato"/>
                <a:ea typeface="Lato"/>
                <a:cs typeface="Lato"/>
                <a:sym typeface="Lato"/>
              </a:rPr>
              <a:t>input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): Entrada de datos. No son perceptrones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48"/>
          <p:cNvSpPr txBox="1"/>
          <p:nvPr/>
        </p:nvSpPr>
        <p:spPr>
          <a:xfrm>
            <a:off x="2530025" y="1706225"/>
            <a:ext cx="66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Capa/s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oculta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/s (</a:t>
            </a:r>
            <a:r>
              <a:rPr i="1" lang="es">
                <a:latin typeface="Lato"/>
                <a:ea typeface="Lato"/>
                <a:cs typeface="Lato"/>
                <a:sym typeface="Lato"/>
              </a:rPr>
              <a:t>hidden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): Normalmente no lineales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3" name="Google Shape;483;p48"/>
          <p:cNvSpPr txBox="1"/>
          <p:nvPr/>
        </p:nvSpPr>
        <p:spPr>
          <a:xfrm>
            <a:off x="2530025" y="2011025"/>
            <a:ext cx="66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Capa de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salida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(</a:t>
            </a:r>
            <a:r>
              <a:rPr i="1" lang="es">
                <a:latin typeface="Lato"/>
                <a:ea typeface="Lato"/>
                <a:cs typeface="Lato"/>
                <a:sym typeface="Lato"/>
              </a:rPr>
              <a:t>output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): Reporta el resultado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4" name="Google Shape;4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625" y="2411225"/>
            <a:ext cx="2673250" cy="21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neuronales artificiales</a:t>
            </a:r>
            <a:endParaRPr/>
          </a:p>
        </p:txBody>
      </p:sp>
      <p:sp>
        <p:nvSpPr>
          <p:cNvPr id="490" name="Google Shape;490;p49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1" name="Google Shape;491;p49"/>
          <p:cNvSpPr txBox="1"/>
          <p:nvPr/>
        </p:nvSpPr>
        <p:spPr>
          <a:xfrm>
            <a:off x="2530025" y="1401425"/>
            <a:ext cx="57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Capa de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entrada</a:t>
            </a: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Tamaño igual a la cantidad de características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2" name="Google Shape;4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0" y="1597450"/>
            <a:ext cx="2357000" cy="1911521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9"/>
          <p:cNvSpPr txBox="1"/>
          <p:nvPr/>
        </p:nvSpPr>
        <p:spPr>
          <a:xfrm>
            <a:off x="2530025" y="2142906"/>
            <a:ext cx="63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Capa/s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oculta</a:t>
            </a: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/s: Según complejidad del problema y datos disponibles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4" name="Google Shape;494;p49"/>
          <p:cNvSpPr txBox="1"/>
          <p:nvPr/>
        </p:nvSpPr>
        <p:spPr>
          <a:xfrm>
            <a:off x="2530025" y="2849225"/>
            <a:ext cx="63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Capa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salida</a:t>
            </a: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5" name="Google Shape;495;p49"/>
          <p:cNvSpPr txBox="1"/>
          <p:nvPr/>
        </p:nvSpPr>
        <p:spPr>
          <a:xfrm>
            <a:off x="2670000" y="3168800"/>
            <a:ext cx="63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Regresión</a:t>
            </a: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Un perceptrón por elemento a predecir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6" name="Google Shape;496;p49"/>
          <p:cNvSpPr txBox="1"/>
          <p:nvPr/>
        </p:nvSpPr>
        <p:spPr>
          <a:xfrm>
            <a:off x="2670000" y="3473600"/>
            <a:ext cx="6321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Clasificación</a:t>
            </a: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</a:pP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Binaria: Un perceptrón por clase/dos perceptrones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</a:pP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Multiclase: Un perceptrón por clase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neuronales artificiales</a:t>
            </a:r>
            <a:endParaRPr/>
          </a:p>
        </p:txBody>
      </p:sp>
      <p:sp>
        <p:nvSpPr>
          <p:cNvPr id="502" name="Google Shape;502;p50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03" name="Google Shape;5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0" y="1597450"/>
            <a:ext cx="2357000" cy="191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2650" y="1363750"/>
            <a:ext cx="6438951" cy="228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neuronales artificiales</a:t>
            </a:r>
            <a:endParaRPr/>
          </a:p>
        </p:txBody>
      </p:sp>
      <p:sp>
        <p:nvSpPr>
          <p:cNvPr id="510" name="Google Shape;510;p51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11" name="Google Shape;5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225" y="2597775"/>
            <a:ext cx="2991800" cy="19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1"/>
          <p:cNvSpPr txBox="1"/>
          <p:nvPr/>
        </p:nvSpPr>
        <p:spPr>
          <a:xfrm>
            <a:off x="2530025" y="1020425"/>
            <a:ext cx="57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Proceso de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entrenamiento</a:t>
            </a: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13" name="Google Shape;513;p51"/>
          <p:cNvGrpSpPr/>
          <p:nvPr/>
        </p:nvGrpSpPr>
        <p:grpSpPr>
          <a:xfrm>
            <a:off x="2822248" y="1281575"/>
            <a:ext cx="5981400" cy="2293907"/>
            <a:chOff x="2822248" y="1281575"/>
            <a:chExt cx="5981400" cy="2293907"/>
          </a:xfrm>
        </p:grpSpPr>
        <p:sp>
          <p:nvSpPr>
            <p:cNvPr id="514" name="Google Shape;514;p51"/>
            <p:cNvSpPr txBox="1"/>
            <p:nvPr/>
          </p:nvSpPr>
          <p:spPr>
            <a:xfrm>
              <a:off x="2822248" y="1281575"/>
              <a:ext cx="598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Lato"/>
                <a:buAutoNum type="arabicParenR"/>
              </a:pPr>
              <a:r>
                <a:rPr lang="es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Se introduce un dato en la red y se obtiene la salida (</a:t>
              </a:r>
              <a:r>
                <a:rPr i="1" lang="es">
                  <a:solidFill>
                    <a:srgbClr val="0000FF"/>
                  </a:solidFill>
                  <a:latin typeface="Lato"/>
                  <a:ea typeface="Lato"/>
                  <a:cs typeface="Lato"/>
                  <a:sym typeface="Lato"/>
                </a:rPr>
                <a:t>forward</a:t>
              </a:r>
              <a:r>
                <a:rPr lang="es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)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15" name="Google Shape;515;p51"/>
            <p:cNvSpPr/>
            <p:nvPr/>
          </p:nvSpPr>
          <p:spPr>
            <a:xfrm>
              <a:off x="2911875" y="2383732"/>
              <a:ext cx="4446225" cy="1191750"/>
            </a:xfrm>
            <a:custGeom>
              <a:rect b="b" l="l" r="r" t="t"/>
              <a:pathLst>
                <a:path extrusionOk="0" h="47670" w="177849">
                  <a:moveTo>
                    <a:pt x="0" y="47670"/>
                  </a:moveTo>
                  <a:cubicBezTo>
                    <a:pt x="5573" y="40420"/>
                    <a:pt x="3798" y="11864"/>
                    <a:pt x="33439" y="4170"/>
                  </a:cubicBezTo>
                  <a:cubicBezTo>
                    <a:pt x="63081" y="-3524"/>
                    <a:pt x="153781" y="1950"/>
                    <a:pt x="177849" y="1506"/>
                  </a:cubicBezTo>
                </a:path>
              </a:pathLst>
            </a:cu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sp>
      </p:grpSp>
      <p:grpSp>
        <p:nvGrpSpPr>
          <p:cNvPr id="516" name="Google Shape;516;p51"/>
          <p:cNvGrpSpPr/>
          <p:nvPr/>
        </p:nvGrpSpPr>
        <p:grpSpPr>
          <a:xfrm>
            <a:off x="2694381" y="1891175"/>
            <a:ext cx="6366394" cy="2786611"/>
            <a:chOff x="2694381" y="1891175"/>
            <a:chExt cx="6366394" cy="2786611"/>
          </a:xfrm>
        </p:grpSpPr>
        <p:sp>
          <p:nvSpPr>
            <p:cNvPr id="517" name="Google Shape;517;p51"/>
            <p:cNvSpPr txBox="1"/>
            <p:nvPr/>
          </p:nvSpPr>
          <p:spPr>
            <a:xfrm>
              <a:off x="2796475" y="1891175"/>
              <a:ext cx="6264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  3)     Se propaga el error hacia atrás para adaptar los pesos (</a:t>
              </a:r>
              <a:r>
                <a:rPr i="1" lang="es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backpropagation</a:t>
              </a:r>
              <a:r>
                <a:rPr lang="es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)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18" name="Google Shape;518;p51"/>
            <p:cNvSpPr/>
            <p:nvPr/>
          </p:nvSpPr>
          <p:spPr>
            <a:xfrm>
              <a:off x="2694381" y="3841811"/>
              <a:ext cx="5459750" cy="835975"/>
            </a:xfrm>
            <a:custGeom>
              <a:rect b="b" l="l" r="r" t="t"/>
              <a:pathLst>
                <a:path extrusionOk="0" h="33439" w="218390">
                  <a:moveTo>
                    <a:pt x="218390" y="0"/>
                  </a:moveTo>
                  <a:cubicBezTo>
                    <a:pt x="212570" y="4488"/>
                    <a:pt x="219870" y="21356"/>
                    <a:pt x="183472" y="26929"/>
                  </a:cubicBezTo>
                  <a:cubicBezTo>
                    <a:pt x="147074" y="32502"/>
                    <a:pt x="30579" y="32354"/>
                    <a:pt x="0" y="33439"/>
                  </a:cubicBez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sp>
      </p:grpSp>
      <p:grpSp>
        <p:nvGrpSpPr>
          <p:cNvPr id="519" name="Google Shape;519;p51"/>
          <p:cNvGrpSpPr/>
          <p:nvPr/>
        </p:nvGrpSpPr>
        <p:grpSpPr>
          <a:xfrm>
            <a:off x="2803070" y="1586377"/>
            <a:ext cx="5981400" cy="2652623"/>
            <a:chOff x="2803070" y="1586377"/>
            <a:chExt cx="5981400" cy="2652623"/>
          </a:xfrm>
        </p:grpSpPr>
        <p:sp>
          <p:nvSpPr>
            <p:cNvPr id="520" name="Google Shape;520;p51"/>
            <p:cNvSpPr txBox="1"/>
            <p:nvPr/>
          </p:nvSpPr>
          <p:spPr>
            <a:xfrm>
              <a:off x="2803070" y="1586377"/>
              <a:ext cx="598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  2)     Se compara el resultado obtenido con el esperado (</a:t>
              </a:r>
              <a:r>
                <a:rPr lang="es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pérdida</a:t>
              </a:r>
              <a:r>
                <a:rPr lang="es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 o </a:t>
              </a:r>
              <a:r>
                <a:rPr i="1" lang="es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loss</a:t>
              </a:r>
              <a:r>
                <a:rPr lang="es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)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521" name="Google Shape;521;p51"/>
            <p:cNvGrpSpPr/>
            <p:nvPr/>
          </p:nvGrpSpPr>
          <p:grpSpPr>
            <a:xfrm>
              <a:off x="6219550" y="2971200"/>
              <a:ext cx="1605300" cy="1267800"/>
              <a:chOff x="6219550" y="2971200"/>
              <a:chExt cx="1605300" cy="1267800"/>
            </a:xfrm>
          </p:grpSpPr>
          <p:sp>
            <p:nvSpPr>
              <p:cNvPr id="522" name="Google Shape;522;p51"/>
              <p:cNvSpPr/>
              <p:nvPr/>
            </p:nvSpPr>
            <p:spPr>
              <a:xfrm>
                <a:off x="6219550" y="2971200"/>
                <a:ext cx="1605300" cy="1267800"/>
              </a:xfrm>
              <a:prstGeom prst="rect">
                <a:avLst/>
              </a:prstGeom>
              <a:noFill/>
              <a:ln cap="flat" cmpd="sng" w="19050">
                <a:solidFill>
                  <a:srgbClr val="38761D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23" name="Google Shape;523;p51"/>
              <p:cNvCxnSpPr/>
              <p:nvPr/>
            </p:nvCxnSpPr>
            <p:spPr>
              <a:xfrm>
                <a:off x="6831366" y="3240350"/>
                <a:ext cx="53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triangle"/>
                <a:tailEnd len="med" w="med" type="triangle"/>
              </a:ln>
            </p:spPr>
          </p:cxnSp>
          <p:cxnSp>
            <p:nvCxnSpPr>
              <p:cNvPr id="524" name="Google Shape;524;p51"/>
              <p:cNvCxnSpPr/>
              <p:nvPr/>
            </p:nvCxnSpPr>
            <p:spPr>
              <a:xfrm>
                <a:off x="6831366" y="4002350"/>
                <a:ext cx="53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triangle"/>
                <a:tailEnd len="med" w="med" type="triangle"/>
              </a:ln>
            </p:spPr>
          </p:cxnSp>
          <p:sp>
            <p:nvSpPr>
              <p:cNvPr id="525" name="Google Shape;525;p51"/>
              <p:cNvSpPr/>
              <p:nvPr/>
            </p:nvSpPr>
            <p:spPr>
              <a:xfrm rot="2904">
                <a:off x="7427717" y="3092498"/>
                <a:ext cx="355200" cy="325800"/>
              </a:xfrm>
              <a:prstGeom prst="ellipse">
                <a:avLst/>
              </a:prstGeom>
              <a:solidFill>
                <a:srgbClr val="38761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51"/>
              <p:cNvSpPr/>
              <p:nvPr/>
            </p:nvSpPr>
            <p:spPr>
              <a:xfrm rot="2904">
                <a:off x="7427717" y="3839448"/>
                <a:ext cx="355200" cy="325800"/>
              </a:xfrm>
              <a:prstGeom prst="ellipse">
                <a:avLst/>
              </a:prstGeom>
              <a:solidFill>
                <a:srgbClr val="38761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neuronales artificiales</a:t>
            </a:r>
            <a:endParaRPr/>
          </a:p>
        </p:txBody>
      </p:sp>
      <p:sp>
        <p:nvSpPr>
          <p:cNvPr id="532" name="Google Shape;532;p52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33" name="Google Shape;533;p52"/>
          <p:cNvSpPr txBox="1"/>
          <p:nvPr/>
        </p:nvSpPr>
        <p:spPr>
          <a:xfrm>
            <a:off x="2530025" y="1020425"/>
            <a:ext cx="57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Descenso por gradiente: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4" name="Google Shape;53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75" y="1857612"/>
            <a:ext cx="2191974" cy="142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7500" y="2599368"/>
            <a:ext cx="4627625" cy="210028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2"/>
          <p:cNvSpPr txBox="1"/>
          <p:nvPr/>
        </p:nvSpPr>
        <p:spPr>
          <a:xfrm>
            <a:off x="2413889" y="1281575"/>
            <a:ext cx="59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Objetivo</a:t>
            </a: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del entrenamiento: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minimizar</a:t>
            </a: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la función de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pérdida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52"/>
          <p:cNvSpPr txBox="1"/>
          <p:nvPr/>
        </p:nvSpPr>
        <p:spPr>
          <a:xfrm>
            <a:off x="2413901" y="1586375"/>
            <a:ext cx="64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Problema</a:t>
            </a: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función de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gran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dimensionalidad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38" name="Google Shape;538;p52"/>
          <p:cNvGrpSpPr/>
          <p:nvPr/>
        </p:nvGrpSpPr>
        <p:grpSpPr>
          <a:xfrm>
            <a:off x="6750274" y="1546165"/>
            <a:ext cx="1921500" cy="525300"/>
            <a:chOff x="6750274" y="1546165"/>
            <a:chExt cx="1921500" cy="525300"/>
          </a:xfrm>
        </p:grpSpPr>
        <p:sp>
          <p:nvSpPr>
            <p:cNvPr id="539" name="Google Shape;539;p52"/>
            <p:cNvSpPr txBox="1"/>
            <p:nvPr/>
          </p:nvSpPr>
          <p:spPr>
            <a:xfrm>
              <a:off x="6750274" y="1595252"/>
              <a:ext cx="1921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→ Métodos analíticos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540" name="Google Shape;540;p52"/>
            <p:cNvCxnSpPr/>
            <p:nvPr/>
          </p:nvCxnSpPr>
          <p:spPr>
            <a:xfrm>
              <a:off x="7124325" y="1597992"/>
              <a:ext cx="1376100" cy="444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1" name="Google Shape;541;p52"/>
            <p:cNvCxnSpPr/>
            <p:nvPr/>
          </p:nvCxnSpPr>
          <p:spPr>
            <a:xfrm flipH="1" rot="10800000">
              <a:off x="7190925" y="1546165"/>
              <a:ext cx="1302000" cy="5253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42" name="Google Shape;542;p52"/>
          <p:cNvSpPr txBox="1"/>
          <p:nvPr/>
        </p:nvSpPr>
        <p:spPr>
          <a:xfrm>
            <a:off x="2413901" y="1974773"/>
            <a:ext cx="6471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Recorrer la función de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pérdida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para buscar un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mínimo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(idealmente, global)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neuronales artificiales</a:t>
            </a:r>
            <a:endParaRPr/>
          </a:p>
        </p:txBody>
      </p:sp>
      <p:sp>
        <p:nvSpPr>
          <p:cNvPr id="548" name="Google Shape;548;p53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49" name="Google Shape;549;p53"/>
          <p:cNvSpPr txBox="1"/>
          <p:nvPr/>
        </p:nvSpPr>
        <p:spPr>
          <a:xfrm>
            <a:off x="2530025" y="1020425"/>
            <a:ext cx="57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Detalles</a:t>
            </a: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entrenamiento</a:t>
            </a: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0" name="Google Shape;550;p53"/>
          <p:cNvSpPr txBox="1"/>
          <p:nvPr/>
        </p:nvSpPr>
        <p:spPr>
          <a:xfrm>
            <a:off x="2457798" y="1462286"/>
            <a:ext cx="59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 utilizan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grupos</a:t>
            </a: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datos</a:t>
            </a: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i="1"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batches</a:t>
            </a: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1" name="Google Shape;5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75" y="1857612"/>
            <a:ext cx="2191974" cy="14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3"/>
          <p:cNvSpPr txBox="1"/>
          <p:nvPr/>
        </p:nvSpPr>
        <p:spPr>
          <a:xfrm>
            <a:off x="2457798" y="1995686"/>
            <a:ext cx="5981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Época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: cuando la red ha procesado todos los datos de        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            entrenamiento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3" name="Google Shape;553;p53"/>
          <p:cNvSpPr txBox="1"/>
          <p:nvPr/>
        </p:nvSpPr>
        <p:spPr>
          <a:xfrm>
            <a:off x="2457798" y="2757686"/>
            <a:ext cx="59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Se itera por varias épocas →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Minimizar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la pérdida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4" name="Google Shape;554;p53"/>
          <p:cNvSpPr txBox="1"/>
          <p:nvPr/>
        </p:nvSpPr>
        <p:spPr>
          <a:xfrm>
            <a:off x="2457798" y="3367286"/>
            <a:ext cx="5981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Optimizador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→ Método utilizado para recorrer la función de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                           pérdida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aprendizaje</a:t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2410100" y="1595775"/>
            <a:ext cx="6321600" cy="25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 sz="1400"/>
              <a:t>Aprendizaje supervisado</a:t>
            </a:r>
            <a:br>
              <a:rPr b="1" lang="es" sz="1400"/>
            </a:br>
            <a:r>
              <a:rPr b="1" lang="es" sz="1700"/>
              <a:t> </a:t>
            </a:r>
            <a:endParaRPr b="1" sz="22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 sz="1400"/>
              <a:t>Aprendizaje no supervisado</a:t>
            </a:r>
            <a:br>
              <a:rPr b="1" lang="es" sz="1400"/>
            </a:br>
            <a:r>
              <a:rPr b="1" lang="es" sz="1700"/>
              <a:t> </a:t>
            </a:r>
            <a:endParaRPr b="1" sz="20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 sz="1400"/>
              <a:t>Aprendizaje por refuerzo</a:t>
            </a:r>
            <a:endParaRPr b="1" sz="1400"/>
          </a:p>
        </p:txBody>
      </p:sp>
      <p:sp>
        <p:nvSpPr>
          <p:cNvPr id="160" name="Google Shape;160;p27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750" y="1408025"/>
            <a:ext cx="675450" cy="6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3750" y="2375910"/>
            <a:ext cx="675450" cy="704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3743" y="3290250"/>
            <a:ext cx="675450" cy="69322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/>
          <p:nvPr/>
        </p:nvSpPr>
        <p:spPr>
          <a:xfrm>
            <a:off x="1446825" y="2271525"/>
            <a:ext cx="3993300" cy="92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 de fronteras de decisión</a:t>
            </a:r>
            <a:endParaRPr/>
          </a:p>
        </p:txBody>
      </p:sp>
      <p:sp>
        <p:nvSpPr>
          <p:cNvPr id="560" name="Google Shape;560;p54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1" name="Google Shape;5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350" y="1088475"/>
            <a:ext cx="2843026" cy="357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Evaluación</a:t>
            </a:r>
            <a:endParaRPr/>
          </a:p>
        </p:txBody>
      </p:sp>
      <p:sp>
        <p:nvSpPr>
          <p:cNvPr id="567" name="Google Shape;567;p5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Métricas de evaluación</a:t>
            </a:r>
            <a:endParaRPr/>
          </a:p>
        </p:txBody>
      </p:sp>
      <p:sp>
        <p:nvSpPr>
          <p:cNvPr id="573" name="Google Shape;573;p56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74" name="Google Shape;574;p56"/>
          <p:cNvSpPr txBox="1"/>
          <p:nvPr/>
        </p:nvSpPr>
        <p:spPr>
          <a:xfrm>
            <a:off x="2530025" y="1020425"/>
            <a:ext cx="5718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Hasta ahora hemos asumido que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cualquier métrica</a:t>
            </a: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de evaluación es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válida</a:t>
            </a: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para nuestro problema: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5" name="Google Shape;575;p56"/>
          <p:cNvSpPr txBox="1"/>
          <p:nvPr/>
        </p:nvSpPr>
        <p:spPr>
          <a:xfrm>
            <a:off x="2424873" y="1704760"/>
            <a:ext cx="5718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Por ejemplo,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asumimos</a:t>
            </a: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que la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tasa</a:t>
            </a: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</a:t>
            </a: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acierto</a:t>
            </a: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es una buena métrica para cualquier problema de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clasificación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6" name="Google Shape;576;p56"/>
          <p:cNvSpPr txBox="1"/>
          <p:nvPr/>
        </p:nvSpPr>
        <p:spPr>
          <a:xfrm>
            <a:off x="2530025" y="2620625"/>
            <a:ext cx="5718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Sin embargo esto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 es siempre así</a:t>
            </a: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ya que ciertas métricas se ven </a:t>
            </a:r>
            <a:r>
              <a:rPr i="1"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afectadas</a:t>
            </a: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por particularidades de nuestros datos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7" name="Google Shape;577;p56"/>
          <p:cNvSpPr txBox="1"/>
          <p:nvPr/>
        </p:nvSpPr>
        <p:spPr>
          <a:xfrm>
            <a:off x="2424873" y="3304960"/>
            <a:ext cx="57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b="1"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Caso típico</a:t>
            </a: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datos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desbalanceados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8" name="Google Shape;578;p56"/>
          <p:cNvSpPr txBox="1"/>
          <p:nvPr/>
        </p:nvSpPr>
        <p:spPr>
          <a:xfrm>
            <a:off x="2530025" y="4068425"/>
            <a:ext cx="57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Estudiaremos esto con un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ejemplo práctico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7"/>
          <p:cNvSpPr txBox="1"/>
          <p:nvPr>
            <p:ph type="ctrTitle"/>
          </p:nvPr>
        </p:nvSpPr>
        <p:spPr>
          <a:xfrm>
            <a:off x="2524125" y="630225"/>
            <a:ext cx="61794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al </a:t>
            </a:r>
            <a:r>
              <a:rPr i="1" lang="es"/>
              <a:t>Machine Learning</a:t>
            </a:r>
            <a:endParaRPr i="1"/>
          </a:p>
        </p:txBody>
      </p:sp>
      <p:sp>
        <p:nvSpPr>
          <p:cNvPr id="584" name="Google Shape;584;p57"/>
          <p:cNvSpPr txBox="1"/>
          <p:nvPr>
            <p:ph idx="1" type="subTitle"/>
          </p:nvPr>
        </p:nvSpPr>
        <p:spPr>
          <a:xfrm>
            <a:off x="2542200" y="2334450"/>
            <a:ext cx="6179400" cy="21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/>
              <a:t>Aprendizaje supervisado</a:t>
            </a:r>
            <a:endParaRPr b="1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Profesor: José Javier Valero Mas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200"/>
              <a:t>(re-)Introducción </a:t>
            </a:r>
            <a:r>
              <a:rPr lang="es" sz="2200"/>
              <a:t>al aprendizaje supervisado</a:t>
            </a:r>
            <a:endParaRPr sz="2200"/>
          </a:p>
        </p:txBody>
      </p:sp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2410100" y="1214775"/>
            <a:ext cx="63216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Existe un </a:t>
            </a:r>
            <a:r>
              <a:rPr lang="es">
                <a:solidFill>
                  <a:schemeClr val="dk1"/>
                </a:solidFill>
              </a:rPr>
              <a:t>objetivo concreto</a:t>
            </a:r>
            <a:r>
              <a:rPr lang="es"/>
              <a:t> a inferir a partir de los datos:</a:t>
            </a:r>
            <a:endParaRPr/>
          </a:p>
        </p:txBody>
      </p:sp>
      <p:grpSp>
        <p:nvGrpSpPr>
          <p:cNvPr id="172" name="Google Shape;172;p28"/>
          <p:cNvGrpSpPr/>
          <p:nvPr/>
        </p:nvGrpSpPr>
        <p:grpSpPr>
          <a:xfrm>
            <a:off x="3141550" y="1965475"/>
            <a:ext cx="4300849" cy="802850"/>
            <a:chOff x="3141550" y="1965475"/>
            <a:chExt cx="4300849" cy="802850"/>
          </a:xfrm>
        </p:grpSpPr>
        <p:grpSp>
          <p:nvGrpSpPr>
            <p:cNvPr id="173" name="Google Shape;173;p28"/>
            <p:cNvGrpSpPr/>
            <p:nvPr/>
          </p:nvGrpSpPr>
          <p:grpSpPr>
            <a:xfrm>
              <a:off x="5377850" y="1965475"/>
              <a:ext cx="692625" cy="802850"/>
              <a:chOff x="955375" y="2168025"/>
              <a:chExt cx="692625" cy="802850"/>
            </a:xfrm>
          </p:grpSpPr>
          <p:sp>
            <p:nvSpPr>
              <p:cNvPr id="174" name="Google Shape;174;p28"/>
              <p:cNvSpPr/>
              <p:nvPr/>
            </p:nvSpPr>
            <p:spPr>
              <a:xfrm>
                <a:off x="1468000" y="2485725"/>
                <a:ext cx="180000" cy="180000"/>
              </a:xfrm>
              <a:prstGeom prst="ellipse">
                <a:avLst/>
              </a:prstGeom>
              <a:solidFill>
                <a:schemeClr val="accent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8"/>
              <p:cNvSpPr/>
              <p:nvPr/>
            </p:nvSpPr>
            <p:spPr>
              <a:xfrm>
                <a:off x="1217975" y="2485725"/>
                <a:ext cx="180000" cy="180000"/>
              </a:xfrm>
              <a:prstGeom prst="ellipse">
                <a:avLst/>
              </a:prstGeom>
              <a:solidFill>
                <a:schemeClr val="accent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8"/>
              <p:cNvSpPr/>
              <p:nvPr/>
            </p:nvSpPr>
            <p:spPr>
              <a:xfrm>
                <a:off x="955375" y="2701000"/>
                <a:ext cx="180000" cy="180000"/>
              </a:xfrm>
              <a:prstGeom prst="ellipse">
                <a:avLst/>
              </a:prstGeom>
              <a:solidFill>
                <a:schemeClr val="accent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8"/>
              <p:cNvSpPr/>
              <p:nvPr/>
            </p:nvSpPr>
            <p:spPr>
              <a:xfrm>
                <a:off x="1037975" y="2168025"/>
                <a:ext cx="180000" cy="180000"/>
              </a:xfrm>
              <a:prstGeom prst="ellipse">
                <a:avLst/>
              </a:prstGeom>
              <a:solidFill>
                <a:schemeClr val="accent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78" name="Google Shape;178;p28"/>
              <p:cNvCxnSpPr>
                <a:stCxn id="177" idx="3"/>
                <a:endCxn id="176" idx="2"/>
              </p:cNvCxnSpPr>
              <p:nvPr/>
            </p:nvCxnSpPr>
            <p:spPr>
              <a:xfrm rot="5400000">
                <a:off x="775285" y="2501815"/>
                <a:ext cx="469200" cy="108900"/>
              </a:xfrm>
              <a:prstGeom prst="curvedConnector4">
                <a:avLst>
                  <a:gd fmla="val 43233" name="adj1"/>
                  <a:gd fmla="val 133687" name="adj2"/>
                </a:avLst>
              </a:prstGeom>
              <a:noFill/>
              <a:ln cap="flat" cmpd="sng" w="9525">
                <a:solidFill>
                  <a:srgbClr val="BF9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" name="Google Shape;179;p28"/>
              <p:cNvCxnSpPr>
                <a:stCxn id="176" idx="7"/>
                <a:endCxn id="175" idx="2"/>
              </p:cNvCxnSpPr>
              <p:nvPr/>
            </p:nvCxnSpPr>
            <p:spPr>
              <a:xfrm rot="-5400000">
                <a:off x="1087715" y="2597160"/>
                <a:ext cx="151500" cy="108900"/>
              </a:xfrm>
              <a:prstGeom prst="curvedConnector2">
                <a:avLst/>
              </a:prstGeom>
              <a:noFill/>
              <a:ln cap="flat" cmpd="sng" w="9525">
                <a:solidFill>
                  <a:srgbClr val="BF9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" name="Google Shape;180;p28"/>
              <p:cNvCxnSpPr>
                <a:stCxn id="177" idx="6"/>
                <a:endCxn id="174" idx="0"/>
              </p:cNvCxnSpPr>
              <p:nvPr/>
            </p:nvCxnSpPr>
            <p:spPr>
              <a:xfrm>
                <a:off x="1217975" y="2258025"/>
                <a:ext cx="339900" cy="227700"/>
              </a:xfrm>
              <a:prstGeom prst="curvedConnector2">
                <a:avLst/>
              </a:prstGeom>
              <a:noFill/>
              <a:ln cap="flat" cmpd="sng" w="9525">
                <a:solidFill>
                  <a:srgbClr val="BF9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1" name="Google Shape;181;p28"/>
              <p:cNvSpPr/>
              <p:nvPr/>
            </p:nvSpPr>
            <p:spPr>
              <a:xfrm>
                <a:off x="1397975" y="2790875"/>
                <a:ext cx="180000" cy="180000"/>
              </a:xfrm>
              <a:prstGeom prst="ellipse">
                <a:avLst/>
              </a:prstGeom>
              <a:solidFill>
                <a:schemeClr val="accent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82" name="Google Shape;182;p28"/>
              <p:cNvCxnSpPr>
                <a:stCxn id="175" idx="3"/>
                <a:endCxn id="181" idx="2"/>
              </p:cNvCxnSpPr>
              <p:nvPr/>
            </p:nvCxnSpPr>
            <p:spPr>
              <a:xfrm flipH="1" rot="-5400000">
                <a:off x="1200385" y="2683315"/>
                <a:ext cx="241500" cy="153600"/>
              </a:xfrm>
              <a:prstGeom prst="curvedConnector2">
                <a:avLst/>
              </a:prstGeom>
              <a:noFill/>
              <a:ln cap="flat" cmpd="sng" w="9525">
                <a:solidFill>
                  <a:srgbClr val="BF9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" name="Google Shape;183;p28"/>
              <p:cNvCxnSpPr>
                <a:stCxn id="174" idx="6"/>
                <a:endCxn id="181" idx="6"/>
              </p:cNvCxnSpPr>
              <p:nvPr/>
            </p:nvCxnSpPr>
            <p:spPr>
              <a:xfrm flipH="1">
                <a:off x="1578100" y="2575725"/>
                <a:ext cx="69900" cy="305100"/>
              </a:xfrm>
              <a:prstGeom prst="curvedConnector3">
                <a:avLst>
                  <a:gd fmla="val -84800" name="adj1"/>
                </a:avLst>
              </a:prstGeom>
              <a:noFill/>
              <a:ln cap="flat" cmpd="sng" w="9525">
                <a:solidFill>
                  <a:srgbClr val="BF9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84" name="Google Shape;184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41550" y="1965475"/>
              <a:ext cx="1427292" cy="8028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5" name="Google Shape;185;p28"/>
            <p:cNvCxnSpPr/>
            <p:nvPr/>
          </p:nvCxnSpPr>
          <p:spPr>
            <a:xfrm>
              <a:off x="4597790" y="2366904"/>
              <a:ext cx="712800" cy="60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86" name="Google Shape;186;p28"/>
            <p:cNvCxnSpPr/>
            <p:nvPr/>
          </p:nvCxnSpPr>
          <p:spPr>
            <a:xfrm>
              <a:off x="6197990" y="2366904"/>
              <a:ext cx="712800" cy="60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187" name="Google Shape;187;p28"/>
            <p:cNvSpPr txBox="1"/>
            <p:nvPr/>
          </p:nvSpPr>
          <p:spPr>
            <a:xfrm>
              <a:off x="6893699" y="2177004"/>
              <a:ext cx="548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4,3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2410100" y="3074550"/>
            <a:ext cx="6321600" cy="4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s"/>
              <a:t>Clasificación</a:t>
            </a:r>
            <a:r>
              <a:rPr lang="es"/>
              <a:t>: Una </a:t>
            </a:r>
            <a:r>
              <a:rPr lang="es">
                <a:solidFill>
                  <a:schemeClr val="dk1"/>
                </a:solidFill>
              </a:rPr>
              <a:t>categoría</a:t>
            </a:r>
            <a:r>
              <a:rPr lang="es"/>
              <a:t> de un conjunto de posibilidades</a:t>
            </a:r>
            <a:endParaRPr/>
          </a:p>
        </p:txBody>
      </p:sp>
      <p:grpSp>
        <p:nvGrpSpPr>
          <p:cNvPr id="189" name="Google Shape;189;p28"/>
          <p:cNvGrpSpPr/>
          <p:nvPr/>
        </p:nvGrpSpPr>
        <p:grpSpPr>
          <a:xfrm>
            <a:off x="2644325" y="3637550"/>
            <a:ext cx="4457073" cy="813950"/>
            <a:chOff x="2644325" y="3637550"/>
            <a:chExt cx="4457073" cy="813950"/>
          </a:xfrm>
        </p:grpSpPr>
        <p:pic>
          <p:nvPicPr>
            <p:cNvPr id="190" name="Google Shape;190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44325" y="3648650"/>
              <a:ext cx="1427292" cy="8028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1" name="Google Shape;191;p28"/>
            <p:cNvCxnSpPr/>
            <p:nvPr/>
          </p:nvCxnSpPr>
          <p:spPr>
            <a:xfrm>
              <a:off x="4100565" y="4050079"/>
              <a:ext cx="712800" cy="60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92" name="Google Shape;192;p28"/>
            <p:cNvCxnSpPr/>
            <p:nvPr/>
          </p:nvCxnSpPr>
          <p:spPr>
            <a:xfrm>
              <a:off x="5751890" y="4056079"/>
              <a:ext cx="712800" cy="60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grpSp>
          <p:nvGrpSpPr>
            <p:cNvPr id="193" name="Google Shape;193;p28"/>
            <p:cNvGrpSpPr/>
            <p:nvPr/>
          </p:nvGrpSpPr>
          <p:grpSpPr>
            <a:xfrm>
              <a:off x="4932225" y="3637550"/>
              <a:ext cx="692625" cy="802850"/>
              <a:chOff x="955375" y="2168025"/>
              <a:chExt cx="692625" cy="802850"/>
            </a:xfrm>
          </p:grpSpPr>
          <p:sp>
            <p:nvSpPr>
              <p:cNvPr id="194" name="Google Shape;194;p28"/>
              <p:cNvSpPr/>
              <p:nvPr/>
            </p:nvSpPr>
            <p:spPr>
              <a:xfrm>
                <a:off x="1468000" y="2485725"/>
                <a:ext cx="180000" cy="180000"/>
              </a:xfrm>
              <a:prstGeom prst="ellipse">
                <a:avLst/>
              </a:prstGeom>
              <a:solidFill>
                <a:schemeClr val="accent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8"/>
              <p:cNvSpPr/>
              <p:nvPr/>
            </p:nvSpPr>
            <p:spPr>
              <a:xfrm>
                <a:off x="1217975" y="2485725"/>
                <a:ext cx="180000" cy="180000"/>
              </a:xfrm>
              <a:prstGeom prst="ellipse">
                <a:avLst/>
              </a:prstGeom>
              <a:solidFill>
                <a:schemeClr val="accent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8"/>
              <p:cNvSpPr/>
              <p:nvPr/>
            </p:nvSpPr>
            <p:spPr>
              <a:xfrm>
                <a:off x="955375" y="2701000"/>
                <a:ext cx="180000" cy="180000"/>
              </a:xfrm>
              <a:prstGeom prst="ellipse">
                <a:avLst/>
              </a:prstGeom>
              <a:solidFill>
                <a:schemeClr val="accent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8"/>
              <p:cNvSpPr/>
              <p:nvPr/>
            </p:nvSpPr>
            <p:spPr>
              <a:xfrm>
                <a:off x="1037975" y="2168025"/>
                <a:ext cx="180000" cy="180000"/>
              </a:xfrm>
              <a:prstGeom prst="ellipse">
                <a:avLst/>
              </a:prstGeom>
              <a:solidFill>
                <a:schemeClr val="accent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8" name="Google Shape;198;p28"/>
              <p:cNvCxnSpPr>
                <a:stCxn id="197" idx="3"/>
                <a:endCxn id="196" idx="2"/>
              </p:cNvCxnSpPr>
              <p:nvPr/>
            </p:nvCxnSpPr>
            <p:spPr>
              <a:xfrm rot="5400000">
                <a:off x="775285" y="2501815"/>
                <a:ext cx="469200" cy="108900"/>
              </a:xfrm>
              <a:prstGeom prst="curvedConnector4">
                <a:avLst>
                  <a:gd fmla="val 43233" name="adj1"/>
                  <a:gd fmla="val 162911" name="adj2"/>
                </a:avLst>
              </a:prstGeom>
              <a:noFill/>
              <a:ln cap="flat" cmpd="sng" w="9525">
                <a:solidFill>
                  <a:srgbClr val="BF9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9" name="Google Shape;199;p28"/>
              <p:cNvCxnSpPr>
                <a:stCxn id="196" idx="7"/>
                <a:endCxn id="195" idx="2"/>
              </p:cNvCxnSpPr>
              <p:nvPr/>
            </p:nvCxnSpPr>
            <p:spPr>
              <a:xfrm rot="-5400000">
                <a:off x="1087715" y="2597160"/>
                <a:ext cx="151500" cy="108900"/>
              </a:xfrm>
              <a:prstGeom prst="curvedConnector2">
                <a:avLst/>
              </a:prstGeom>
              <a:noFill/>
              <a:ln cap="flat" cmpd="sng" w="9525">
                <a:solidFill>
                  <a:srgbClr val="BF9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0" name="Google Shape;200;p28"/>
              <p:cNvCxnSpPr>
                <a:stCxn id="197" idx="6"/>
                <a:endCxn id="194" idx="0"/>
              </p:cNvCxnSpPr>
              <p:nvPr/>
            </p:nvCxnSpPr>
            <p:spPr>
              <a:xfrm>
                <a:off x="1217975" y="2258025"/>
                <a:ext cx="339900" cy="227700"/>
              </a:xfrm>
              <a:prstGeom prst="curvedConnector2">
                <a:avLst/>
              </a:prstGeom>
              <a:noFill/>
              <a:ln cap="flat" cmpd="sng" w="9525">
                <a:solidFill>
                  <a:srgbClr val="BF9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1" name="Google Shape;201;p28"/>
              <p:cNvSpPr/>
              <p:nvPr/>
            </p:nvSpPr>
            <p:spPr>
              <a:xfrm>
                <a:off x="1397975" y="2790875"/>
                <a:ext cx="180000" cy="180000"/>
              </a:xfrm>
              <a:prstGeom prst="ellipse">
                <a:avLst/>
              </a:prstGeom>
              <a:solidFill>
                <a:schemeClr val="accent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2" name="Google Shape;202;p28"/>
              <p:cNvCxnSpPr>
                <a:stCxn id="195" idx="3"/>
                <a:endCxn id="201" idx="2"/>
              </p:cNvCxnSpPr>
              <p:nvPr/>
            </p:nvCxnSpPr>
            <p:spPr>
              <a:xfrm flipH="1" rot="-5400000">
                <a:off x="1200385" y="2683315"/>
                <a:ext cx="241500" cy="153600"/>
              </a:xfrm>
              <a:prstGeom prst="curvedConnector2">
                <a:avLst/>
              </a:prstGeom>
              <a:noFill/>
              <a:ln cap="flat" cmpd="sng" w="9525">
                <a:solidFill>
                  <a:srgbClr val="BF9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" name="Google Shape;203;p28"/>
              <p:cNvCxnSpPr>
                <a:stCxn id="194" idx="6"/>
                <a:endCxn id="201" idx="6"/>
              </p:cNvCxnSpPr>
              <p:nvPr/>
            </p:nvCxnSpPr>
            <p:spPr>
              <a:xfrm flipH="1">
                <a:off x="1578100" y="2575725"/>
                <a:ext cx="69900" cy="305100"/>
              </a:xfrm>
              <a:prstGeom prst="curvedConnector3">
                <a:avLst>
                  <a:gd fmla="val -142775" name="adj1"/>
                </a:avLst>
              </a:prstGeom>
              <a:noFill/>
              <a:ln cap="flat" cmpd="sng" w="9525">
                <a:solidFill>
                  <a:srgbClr val="BF9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04" name="Google Shape;204;p28"/>
            <p:cNvSpPr txBox="1"/>
            <p:nvPr/>
          </p:nvSpPr>
          <p:spPr>
            <a:xfrm>
              <a:off x="6435998" y="3858975"/>
              <a:ext cx="665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Gato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05" name="Google Shape;205;p28"/>
          <p:cNvGrpSpPr/>
          <p:nvPr/>
        </p:nvGrpSpPr>
        <p:grpSpPr>
          <a:xfrm>
            <a:off x="6199224" y="1852422"/>
            <a:ext cx="1246602" cy="1094307"/>
            <a:chOff x="6199224" y="1852422"/>
            <a:chExt cx="1246602" cy="1094307"/>
          </a:xfrm>
        </p:grpSpPr>
        <p:cxnSp>
          <p:nvCxnSpPr>
            <p:cNvPr id="206" name="Google Shape;206;p28"/>
            <p:cNvCxnSpPr/>
            <p:nvPr/>
          </p:nvCxnSpPr>
          <p:spPr>
            <a:xfrm rot="900079">
              <a:off x="6187870" y="2638676"/>
              <a:ext cx="712792" cy="5894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07" name="Google Shape;207;p28"/>
            <p:cNvCxnSpPr/>
            <p:nvPr/>
          </p:nvCxnSpPr>
          <p:spPr>
            <a:xfrm rot="-900079">
              <a:off x="6187828" y="2110642"/>
              <a:ext cx="712792" cy="5894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208" name="Google Shape;208;p28"/>
            <p:cNvSpPr txBox="1"/>
            <p:nvPr/>
          </p:nvSpPr>
          <p:spPr>
            <a:xfrm>
              <a:off x="6889224" y="2546529"/>
              <a:ext cx="548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1,2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9" name="Google Shape;209;p28"/>
            <p:cNvSpPr txBox="1"/>
            <p:nvPr/>
          </p:nvSpPr>
          <p:spPr>
            <a:xfrm>
              <a:off x="6897127" y="1852422"/>
              <a:ext cx="548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9,1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10" name="Google Shape;210;p28"/>
          <p:cNvSpPr txBox="1"/>
          <p:nvPr>
            <p:ph idx="1" type="body"/>
          </p:nvPr>
        </p:nvSpPr>
        <p:spPr>
          <a:xfrm>
            <a:off x="6985199" y="3890425"/>
            <a:ext cx="996600" cy="4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/>
              <a:t>(</a:t>
            </a:r>
            <a:r>
              <a:rPr lang="es" sz="1200">
                <a:solidFill>
                  <a:srgbClr val="E69138"/>
                </a:solidFill>
              </a:rPr>
              <a:t>Multiclase</a:t>
            </a:r>
            <a:r>
              <a:rPr lang="es" sz="1200"/>
              <a:t>)</a:t>
            </a:r>
            <a:endParaRPr sz="1200"/>
          </a:p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6985199" y="3585625"/>
            <a:ext cx="996600" cy="4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/>
              <a:t>(</a:t>
            </a:r>
            <a:r>
              <a:rPr lang="es" sz="1200">
                <a:solidFill>
                  <a:srgbClr val="E69138"/>
                </a:solidFill>
              </a:rPr>
              <a:t>Binario</a:t>
            </a:r>
            <a:r>
              <a:rPr lang="es" sz="1200"/>
              <a:t>)</a:t>
            </a:r>
            <a:endParaRPr sz="1200"/>
          </a:p>
        </p:txBody>
      </p:sp>
      <p:sp>
        <p:nvSpPr>
          <p:cNvPr id="212" name="Google Shape;212;p28"/>
          <p:cNvSpPr txBox="1"/>
          <p:nvPr/>
        </p:nvSpPr>
        <p:spPr>
          <a:xfrm>
            <a:off x="6435998" y="3554175"/>
            <a:ext cx="66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Sí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3" name="Google Shape;213;p28"/>
          <p:cNvCxnSpPr/>
          <p:nvPr/>
        </p:nvCxnSpPr>
        <p:spPr>
          <a:xfrm rot="-900079">
            <a:off x="5730161" y="3827453"/>
            <a:ext cx="712792" cy="5894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14" name="Google Shape;214;p28"/>
          <p:cNvCxnSpPr/>
          <p:nvPr/>
        </p:nvCxnSpPr>
        <p:spPr>
          <a:xfrm rot="900079">
            <a:off x="5751914" y="4284691"/>
            <a:ext cx="712792" cy="5894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15" name="Google Shape;215;p28"/>
          <p:cNvSpPr txBox="1"/>
          <p:nvPr/>
        </p:nvSpPr>
        <p:spPr>
          <a:xfrm>
            <a:off x="6435999" y="4163775"/>
            <a:ext cx="1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Gato, feliz, sano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8"/>
          <p:cNvSpPr txBox="1"/>
          <p:nvPr>
            <p:ph idx="1" type="body"/>
          </p:nvPr>
        </p:nvSpPr>
        <p:spPr>
          <a:xfrm>
            <a:off x="7811875" y="4196674"/>
            <a:ext cx="1246500" cy="4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/>
              <a:t>(</a:t>
            </a:r>
            <a:r>
              <a:rPr lang="es" sz="1200">
                <a:solidFill>
                  <a:srgbClr val="E69138"/>
                </a:solidFill>
              </a:rPr>
              <a:t>Multietiqueta</a:t>
            </a:r>
            <a:r>
              <a:rPr lang="es" sz="1200"/>
              <a:t>)</a:t>
            </a:r>
            <a:endParaRPr sz="1200"/>
          </a:p>
        </p:txBody>
      </p:sp>
      <p:sp>
        <p:nvSpPr>
          <p:cNvPr id="217" name="Google Shape;217;p28"/>
          <p:cNvSpPr txBox="1"/>
          <p:nvPr>
            <p:ph idx="1" type="body"/>
          </p:nvPr>
        </p:nvSpPr>
        <p:spPr>
          <a:xfrm>
            <a:off x="2367175" y="1517306"/>
            <a:ext cx="63216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s"/>
              <a:t>Regresión</a:t>
            </a:r>
            <a:r>
              <a:rPr lang="es"/>
              <a:t>: Un </a:t>
            </a:r>
            <a:r>
              <a:rPr lang="es">
                <a:solidFill>
                  <a:schemeClr val="dk1"/>
                </a:solidFill>
              </a:rPr>
              <a:t>valor</a:t>
            </a:r>
            <a:r>
              <a:rPr lang="es"/>
              <a:t> o valores de naturaleza </a:t>
            </a:r>
            <a:r>
              <a:rPr lang="es">
                <a:solidFill>
                  <a:schemeClr val="dk1"/>
                </a:solidFill>
              </a:rPr>
              <a:t>numérica</a:t>
            </a:r>
            <a:r>
              <a:rPr lang="es"/>
              <a:t> (valor real)</a:t>
            </a:r>
            <a:endParaRPr/>
          </a:p>
        </p:txBody>
      </p:sp>
      <p:pic>
        <p:nvPicPr>
          <p:cNvPr id="218" name="Google Shape;21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3750" y="906407"/>
            <a:ext cx="675450" cy="704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4" name="Google Shape;224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200"/>
              <a:t>(re-)Introducción al aprendizaje supervisado</a:t>
            </a:r>
            <a:endParaRPr sz="2200"/>
          </a:p>
        </p:txBody>
      </p:sp>
      <p:sp>
        <p:nvSpPr>
          <p:cNvPr id="225" name="Google Shape;225;p29"/>
          <p:cNvSpPr txBox="1"/>
          <p:nvPr>
            <p:ph idx="1" type="body"/>
          </p:nvPr>
        </p:nvSpPr>
        <p:spPr>
          <a:xfrm>
            <a:off x="2410100" y="1062375"/>
            <a:ext cx="63216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Necesitamos </a:t>
            </a:r>
            <a:r>
              <a:rPr lang="es">
                <a:solidFill>
                  <a:schemeClr val="dk1"/>
                </a:solidFill>
              </a:rPr>
              <a:t>datos etiquetados</a:t>
            </a:r>
            <a:r>
              <a:rPr lang="es"/>
              <a:t> para entrenar el modelo</a:t>
            </a:r>
            <a:endParaRPr/>
          </a:p>
        </p:txBody>
      </p:sp>
      <p:grpSp>
        <p:nvGrpSpPr>
          <p:cNvPr id="226" name="Google Shape;226;p29"/>
          <p:cNvGrpSpPr/>
          <p:nvPr/>
        </p:nvGrpSpPr>
        <p:grpSpPr>
          <a:xfrm>
            <a:off x="3207625" y="1568125"/>
            <a:ext cx="4546999" cy="2597796"/>
            <a:chOff x="3207625" y="1568125"/>
            <a:chExt cx="4546999" cy="2597796"/>
          </a:xfrm>
        </p:grpSpPr>
        <p:pic>
          <p:nvPicPr>
            <p:cNvPr id="227" name="Google Shape;227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36098" y="3203046"/>
              <a:ext cx="779925" cy="96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86875" y="2344550"/>
              <a:ext cx="1489800" cy="838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07625" y="1568125"/>
              <a:ext cx="1427292" cy="802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0" name="Google Shape;230;p29"/>
            <p:cNvGrpSpPr/>
            <p:nvPr/>
          </p:nvGrpSpPr>
          <p:grpSpPr>
            <a:xfrm>
              <a:off x="5352800" y="2155300"/>
              <a:ext cx="1208100" cy="1128600"/>
              <a:chOff x="5505200" y="2307700"/>
              <a:chExt cx="1208100" cy="1128600"/>
            </a:xfrm>
          </p:grpSpPr>
          <p:grpSp>
            <p:nvGrpSpPr>
              <p:cNvPr id="231" name="Google Shape;231;p29"/>
              <p:cNvGrpSpPr/>
              <p:nvPr/>
            </p:nvGrpSpPr>
            <p:grpSpPr>
              <a:xfrm>
                <a:off x="5770425" y="2494550"/>
                <a:ext cx="692625" cy="802850"/>
                <a:chOff x="955375" y="2168025"/>
                <a:chExt cx="692625" cy="802850"/>
              </a:xfrm>
            </p:grpSpPr>
            <p:sp>
              <p:nvSpPr>
                <p:cNvPr id="232" name="Google Shape;232;p29"/>
                <p:cNvSpPr/>
                <p:nvPr/>
              </p:nvSpPr>
              <p:spPr>
                <a:xfrm>
                  <a:off x="1468000" y="2485725"/>
                  <a:ext cx="180000" cy="180000"/>
                </a:xfrm>
                <a:prstGeom prst="ellipse">
                  <a:avLst/>
                </a:prstGeom>
                <a:solidFill>
                  <a:schemeClr val="accent6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29"/>
                <p:cNvSpPr/>
                <p:nvPr/>
              </p:nvSpPr>
              <p:spPr>
                <a:xfrm>
                  <a:off x="1217975" y="2485725"/>
                  <a:ext cx="180000" cy="180000"/>
                </a:xfrm>
                <a:prstGeom prst="ellipse">
                  <a:avLst/>
                </a:prstGeom>
                <a:solidFill>
                  <a:schemeClr val="accent6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29"/>
                <p:cNvSpPr/>
                <p:nvPr/>
              </p:nvSpPr>
              <p:spPr>
                <a:xfrm>
                  <a:off x="955375" y="2701000"/>
                  <a:ext cx="180000" cy="180000"/>
                </a:xfrm>
                <a:prstGeom prst="ellipse">
                  <a:avLst/>
                </a:prstGeom>
                <a:solidFill>
                  <a:schemeClr val="accent6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29"/>
                <p:cNvSpPr/>
                <p:nvPr/>
              </p:nvSpPr>
              <p:spPr>
                <a:xfrm>
                  <a:off x="1037975" y="2168025"/>
                  <a:ext cx="180000" cy="180000"/>
                </a:xfrm>
                <a:prstGeom prst="ellipse">
                  <a:avLst/>
                </a:prstGeom>
                <a:solidFill>
                  <a:schemeClr val="accent6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36" name="Google Shape;236;p29"/>
                <p:cNvCxnSpPr>
                  <a:stCxn id="235" idx="3"/>
                  <a:endCxn id="234" idx="2"/>
                </p:cNvCxnSpPr>
                <p:nvPr/>
              </p:nvCxnSpPr>
              <p:spPr>
                <a:xfrm rot="5400000">
                  <a:off x="775285" y="2501815"/>
                  <a:ext cx="469200" cy="108900"/>
                </a:xfrm>
                <a:prstGeom prst="curvedConnector4">
                  <a:avLst>
                    <a:gd fmla="val 43233" name="adj1"/>
                    <a:gd fmla="val 162911" name="adj2"/>
                  </a:avLst>
                </a:prstGeom>
                <a:noFill/>
                <a:ln cap="flat" cmpd="sng" w="9525">
                  <a:solidFill>
                    <a:srgbClr val="BF9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7" name="Google Shape;237;p29"/>
                <p:cNvCxnSpPr>
                  <a:stCxn id="234" idx="7"/>
                  <a:endCxn id="233" idx="2"/>
                </p:cNvCxnSpPr>
                <p:nvPr/>
              </p:nvCxnSpPr>
              <p:spPr>
                <a:xfrm rot="-5400000">
                  <a:off x="1087715" y="2597160"/>
                  <a:ext cx="151500" cy="108900"/>
                </a:xfrm>
                <a:prstGeom prst="curvedConnector2">
                  <a:avLst/>
                </a:prstGeom>
                <a:noFill/>
                <a:ln cap="flat" cmpd="sng" w="9525">
                  <a:solidFill>
                    <a:srgbClr val="BF9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8" name="Google Shape;238;p29"/>
                <p:cNvCxnSpPr>
                  <a:stCxn id="235" idx="6"/>
                  <a:endCxn id="232" idx="0"/>
                </p:cNvCxnSpPr>
                <p:nvPr/>
              </p:nvCxnSpPr>
              <p:spPr>
                <a:xfrm>
                  <a:off x="1217975" y="2258025"/>
                  <a:ext cx="339900" cy="227700"/>
                </a:xfrm>
                <a:prstGeom prst="curvedConnector2">
                  <a:avLst/>
                </a:prstGeom>
                <a:noFill/>
                <a:ln cap="flat" cmpd="sng" w="9525">
                  <a:solidFill>
                    <a:srgbClr val="BF9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39" name="Google Shape;239;p29"/>
                <p:cNvSpPr/>
                <p:nvPr/>
              </p:nvSpPr>
              <p:spPr>
                <a:xfrm>
                  <a:off x="1397975" y="2790875"/>
                  <a:ext cx="180000" cy="180000"/>
                </a:xfrm>
                <a:prstGeom prst="ellipse">
                  <a:avLst/>
                </a:prstGeom>
                <a:solidFill>
                  <a:schemeClr val="accent6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40" name="Google Shape;240;p29"/>
                <p:cNvCxnSpPr>
                  <a:stCxn id="233" idx="3"/>
                  <a:endCxn id="239" idx="2"/>
                </p:cNvCxnSpPr>
                <p:nvPr/>
              </p:nvCxnSpPr>
              <p:spPr>
                <a:xfrm flipH="1" rot="-5400000">
                  <a:off x="1200385" y="2683315"/>
                  <a:ext cx="241500" cy="153600"/>
                </a:xfrm>
                <a:prstGeom prst="curvedConnector2">
                  <a:avLst/>
                </a:prstGeom>
                <a:noFill/>
                <a:ln cap="flat" cmpd="sng" w="9525">
                  <a:solidFill>
                    <a:srgbClr val="BF9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1" name="Google Shape;241;p29"/>
                <p:cNvCxnSpPr>
                  <a:stCxn id="232" idx="6"/>
                  <a:endCxn id="239" idx="6"/>
                </p:cNvCxnSpPr>
                <p:nvPr/>
              </p:nvCxnSpPr>
              <p:spPr>
                <a:xfrm flipH="1">
                  <a:off x="1578100" y="2575725"/>
                  <a:ext cx="69900" cy="305100"/>
                </a:xfrm>
                <a:prstGeom prst="curvedConnector3">
                  <a:avLst>
                    <a:gd fmla="val -142775" name="adj1"/>
                  </a:avLst>
                </a:prstGeom>
                <a:noFill/>
                <a:ln cap="flat" cmpd="sng" w="9525">
                  <a:solidFill>
                    <a:srgbClr val="BF9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42" name="Google Shape;242;p29"/>
              <p:cNvSpPr/>
              <p:nvPr/>
            </p:nvSpPr>
            <p:spPr>
              <a:xfrm>
                <a:off x="5505200" y="2307700"/>
                <a:ext cx="1208100" cy="11286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99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3" name="Google Shape;243;p29"/>
            <p:cNvSpPr txBox="1"/>
            <p:nvPr/>
          </p:nvSpPr>
          <p:spPr>
            <a:xfrm>
              <a:off x="7019624" y="1769450"/>
              <a:ext cx="735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Gato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4" name="Google Shape;244;p29"/>
            <p:cNvSpPr txBox="1"/>
            <p:nvPr/>
          </p:nvSpPr>
          <p:spPr>
            <a:xfrm>
              <a:off x="7019624" y="2563463"/>
              <a:ext cx="735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Perro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5" name="Google Shape;245;p29"/>
            <p:cNvSpPr txBox="1"/>
            <p:nvPr/>
          </p:nvSpPr>
          <p:spPr>
            <a:xfrm>
              <a:off x="7019624" y="3484375"/>
              <a:ext cx="735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Tucán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46" name="Google Shape;246;p29"/>
            <p:cNvCxnSpPr/>
            <p:nvPr/>
          </p:nvCxnSpPr>
          <p:spPr>
            <a:xfrm>
              <a:off x="4636625" y="2003375"/>
              <a:ext cx="708900" cy="4125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7" name="Google Shape;247;p29"/>
            <p:cNvCxnSpPr>
              <a:stCxn id="227" idx="3"/>
              <a:endCxn id="242" idx="1"/>
            </p:cNvCxnSpPr>
            <p:nvPr/>
          </p:nvCxnSpPr>
          <p:spPr>
            <a:xfrm flipH="1" rot="10800000">
              <a:off x="5016023" y="2719683"/>
              <a:ext cx="336900" cy="964800"/>
            </a:xfrm>
            <a:prstGeom prst="curvedConnector3">
              <a:avLst>
                <a:gd fmla="val 49982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8" name="Google Shape;248;p29"/>
            <p:cNvCxnSpPr>
              <a:stCxn id="228" idx="3"/>
            </p:cNvCxnSpPr>
            <p:nvPr/>
          </p:nvCxnSpPr>
          <p:spPr>
            <a:xfrm flipH="1" rot="10800000">
              <a:off x="4976675" y="2560462"/>
              <a:ext cx="361800" cy="2031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9" name="Google Shape;249;p29"/>
            <p:cNvCxnSpPr>
              <a:stCxn id="242" idx="3"/>
              <a:endCxn id="243" idx="1"/>
            </p:cNvCxnSpPr>
            <p:nvPr/>
          </p:nvCxnSpPr>
          <p:spPr>
            <a:xfrm flipH="1" rot="10800000">
              <a:off x="6560900" y="1969600"/>
              <a:ext cx="458700" cy="750000"/>
            </a:xfrm>
            <a:prstGeom prst="curvedConnector3">
              <a:avLst>
                <a:gd fmla="val 5000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0" name="Google Shape;250;p29"/>
            <p:cNvCxnSpPr>
              <a:stCxn id="242" idx="3"/>
              <a:endCxn id="245" idx="1"/>
            </p:cNvCxnSpPr>
            <p:nvPr/>
          </p:nvCxnSpPr>
          <p:spPr>
            <a:xfrm>
              <a:off x="6560900" y="2719600"/>
              <a:ext cx="458700" cy="964800"/>
            </a:xfrm>
            <a:prstGeom prst="curvedConnector3">
              <a:avLst>
                <a:gd fmla="val 5000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1" name="Google Shape;251;p29"/>
            <p:cNvCxnSpPr>
              <a:stCxn id="242" idx="3"/>
              <a:endCxn id="244" idx="1"/>
            </p:cNvCxnSpPr>
            <p:nvPr/>
          </p:nvCxnSpPr>
          <p:spPr>
            <a:xfrm>
              <a:off x="6560900" y="2719600"/>
              <a:ext cx="458700" cy="44100"/>
            </a:xfrm>
            <a:prstGeom prst="curvedConnector3">
              <a:avLst>
                <a:gd fmla="val 5000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52" name="Google Shape;252;p29"/>
          <p:cNvSpPr txBox="1"/>
          <p:nvPr>
            <p:ph idx="1" type="body"/>
          </p:nvPr>
        </p:nvSpPr>
        <p:spPr>
          <a:xfrm>
            <a:off x="2410100" y="4186575"/>
            <a:ext cx="63216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Por contra, constituye una de sus </a:t>
            </a:r>
            <a:r>
              <a:rPr lang="es">
                <a:solidFill>
                  <a:schemeClr val="dk1"/>
                </a:solidFill>
              </a:rPr>
              <a:t>principales limitaciones</a:t>
            </a:r>
            <a:r>
              <a:rPr lang="es"/>
              <a:t> </a:t>
            </a:r>
            <a:endParaRPr/>
          </a:p>
        </p:txBody>
      </p:sp>
      <p:grpSp>
        <p:nvGrpSpPr>
          <p:cNvPr id="253" name="Google Shape;253;p29"/>
          <p:cNvGrpSpPr/>
          <p:nvPr/>
        </p:nvGrpSpPr>
        <p:grpSpPr>
          <a:xfrm>
            <a:off x="2336692" y="1432375"/>
            <a:ext cx="6068521" cy="2813975"/>
            <a:chOff x="2163000" y="1432375"/>
            <a:chExt cx="6242050" cy="2813975"/>
          </a:xfrm>
        </p:grpSpPr>
        <p:sp>
          <p:nvSpPr>
            <p:cNvPr id="254" name="Google Shape;254;p29"/>
            <p:cNvSpPr/>
            <p:nvPr/>
          </p:nvSpPr>
          <p:spPr>
            <a:xfrm>
              <a:off x="2792400" y="1490250"/>
              <a:ext cx="2358300" cy="2756100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2163000" y="1432375"/>
              <a:ext cx="765300" cy="7959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6000"/>
                <a:t>X</a:t>
              </a:r>
              <a:endParaRPr sz="6000"/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6708075" y="1736775"/>
              <a:ext cx="1140900" cy="22911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9"/>
            <p:cNvSpPr/>
            <p:nvPr/>
          </p:nvSpPr>
          <p:spPr>
            <a:xfrm>
              <a:off x="7639750" y="1649900"/>
              <a:ext cx="765300" cy="7959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6000"/>
                <a:t>Y</a:t>
              </a:r>
              <a:endParaRPr sz="6000"/>
            </a:p>
          </p:txBody>
        </p:sp>
      </p:grpSp>
      <p:pic>
        <p:nvPicPr>
          <p:cNvPr id="258" name="Google Shape;25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3750" y="906407"/>
            <a:ext cx="675450" cy="704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Regresión</a:t>
            </a:r>
            <a:endParaRPr/>
          </a:p>
        </p:txBody>
      </p:sp>
      <p:sp>
        <p:nvSpPr>
          <p:cNvPr id="264" name="Google Shape;264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Regresión</a:t>
            </a:r>
            <a:endParaRPr/>
          </a:p>
        </p:txBody>
      </p:sp>
      <p:sp>
        <p:nvSpPr>
          <p:cNvPr id="270" name="Google Shape;270;p31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71" name="Google Shape;271;p31"/>
          <p:cNvGrpSpPr/>
          <p:nvPr/>
        </p:nvGrpSpPr>
        <p:grpSpPr>
          <a:xfrm>
            <a:off x="2453825" y="1060454"/>
            <a:ext cx="6606900" cy="1658571"/>
            <a:chOff x="2453825" y="1060454"/>
            <a:chExt cx="6606900" cy="1658571"/>
          </a:xfrm>
        </p:grpSpPr>
        <p:sp>
          <p:nvSpPr>
            <p:cNvPr id="272" name="Google Shape;272;p31"/>
            <p:cNvSpPr txBox="1"/>
            <p:nvPr/>
          </p:nvSpPr>
          <p:spPr>
            <a:xfrm>
              <a:off x="2453825" y="1060454"/>
              <a:ext cx="660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Char char="●"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Predecir el valor del punto señalado como </a:t>
              </a:r>
              <a:r>
                <a:rPr lang="es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?</a:t>
              </a:r>
              <a:r>
                <a:rPr lang="es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 en:</a:t>
              </a:r>
              <a:endPara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73" name="Google Shape;273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8475" y="1459025"/>
              <a:ext cx="1620000" cy="126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4" name="Google Shape;274;p31"/>
          <p:cNvSpPr txBox="1"/>
          <p:nvPr/>
        </p:nvSpPr>
        <p:spPr>
          <a:xfrm>
            <a:off x="2450455" y="2699722"/>
            <a:ext cx="66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¿Posibilidades?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75" name="Google Shape;275;p31"/>
          <p:cNvGrpSpPr/>
          <p:nvPr/>
        </p:nvGrpSpPr>
        <p:grpSpPr>
          <a:xfrm>
            <a:off x="3486875" y="3222900"/>
            <a:ext cx="1620000" cy="1449225"/>
            <a:chOff x="3486875" y="3222900"/>
            <a:chExt cx="1620000" cy="1449225"/>
          </a:xfrm>
        </p:grpSpPr>
        <p:pic>
          <p:nvPicPr>
            <p:cNvPr id="276" name="Google Shape;276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86875" y="3222900"/>
              <a:ext cx="1620000" cy="12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31"/>
            <p:cNvSpPr txBox="1"/>
            <p:nvPr/>
          </p:nvSpPr>
          <p:spPr>
            <a:xfrm>
              <a:off x="3818704" y="4302825"/>
              <a:ext cx="1151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Modelo lineal</a:t>
              </a:r>
              <a:endParaRPr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78" name="Google Shape;278;p31"/>
          <p:cNvGrpSpPr/>
          <p:nvPr/>
        </p:nvGrpSpPr>
        <p:grpSpPr>
          <a:xfrm>
            <a:off x="5845200" y="3222900"/>
            <a:ext cx="1634399" cy="1449225"/>
            <a:chOff x="5845200" y="3222900"/>
            <a:chExt cx="1634399" cy="1449225"/>
          </a:xfrm>
        </p:grpSpPr>
        <p:pic>
          <p:nvPicPr>
            <p:cNvPr id="279" name="Google Shape;279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45200" y="3222900"/>
              <a:ext cx="1620000" cy="12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31"/>
            <p:cNvSpPr txBox="1"/>
            <p:nvPr/>
          </p:nvSpPr>
          <p:spPr>
            <a:xfrm>
              <a:off x="6028499" y="4302825"/>
              <a:ext cx="1451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Modelo no lineal</a:t>
              </a:r>
              <a:endParaRPr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Regresión</a:t>
            </a:r>
            <a:endParaRPr/>
          </a:p>
        </p:txBody>
      </p:sp>
      <p:sp>
        <p:nvSpPr>
          <p:cNvPr id="286" name="Google Shape;286;p32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7" name="Google Shape;287;p32"/>
          <p:cNvSpPr txBox="1"/>
          <p:nvPr/>
        </p:nvSpPr>
        <p:spPr>
          <a:xfrm>
            <a:off x="2453825" y="1441454"/>
            <a:ext cx="66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Posibles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problemas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a modelar: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32"/>
          <p:cNvSpPr txBox="1"/>
          <p:nvPr/>
        </p:nvSpPr>
        <p:spPr>
          <a:xfrm>
            <a:off x="2453825" y="1746254"/>
            <a:ext cx="66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Mercado de valores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32"/>
          <p:cNvSpPr txBox="1"/>
          <p:nvPr/>
        </p:nvSpPr>
        <p:spPr>
          <a:xfrm>
            <a:off x="2453825" y="2127254"/>
            <a:ext cx="66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Predicción de ventas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32"/>
          <p:cNvSpPr txBox="1"/>
          <p:nvPr/>
        </p:nvSpPr>
        <p:spPr>
          <a:xfrm>
            <a:off x="2453825" y="2508254"/>
            <a:ext cx="66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Puntuación de una película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32"/>
          <p:cNvSpPr txBox="1"/>
          <p:nvPr/>
        </p:nvSpPr>
        <p:spPr>
          <a:xfrm>
            <a:off x="2453825" y="2889254"/>
            <a:ext cx="66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…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Regresión</a:t>
            </a:r>
            <a:endParaRPr/>
          </a:p>
        </p:txBody>
      </p:sp>
      <p:sp>
        <p:nvSpPr>
          <p:cNvPr id="297" name="Google Shape;297;p33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8" name="Google Shape;298;p33"/>
          <p:cNvSpPr txBox="1"/>
          <p:nvPr/>
        </p:nvSpPr>
        <p:spPr>
          <a:xfrm>
            <a:off x="2453825" y="1060454"/>
            <a:ext cx="66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Objetivo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: obtener una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función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que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minimice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el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error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con los datos dados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99" name="Google Shape;299;p33"/>
          <p:cNvGrpSpPr/>
          <p:nvPr/>
        </p:nvGrpSpPr>
        <p:grpSpPr>
          <a:xfrm>
            <a:off x="2519475" y="1405200"/>
            <a:ext cx="5373650" cy="2037751"/>
            <a:chOff x="2519475" y="1405200"/>
            <a:chExt cx="5373650" cy="2037751"/>
          </a:xfrm>
        </p:grpSpPr>
        <p:pic>
          <p:nvPicPr>
            <p:cNvPr id="300" name="Google Shape;300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19475" y="1405200"/>
              <a:ext cx="2942626" cy="2037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20500" y="2312100"/>
              <a:ext cx="1972625" cy="159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" name="Google Shape;302;p33"/>
          <p:cNvSpPr txBox="1"/>
          <p:nvPr/>
        </p:nvSpPr>
        <p:spPr>
          <a:xfrm>
            <a:off x="2453825" y="3575054"/>
            <a:ext cx="660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Medidas </a:t>
            </a: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típicas de error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Error Absoluto Medio (</a:t>
            </a:r>
            <a:r>
              <a:rPr i="1" lang="es">
                <a:latin typeface="Lato"/>
                <a:ea typeface="Lato"/>
                <a:cs typeface="Lato"/>
                <a:sym typeface="Lato"/>
              </a:rPr>
              <a:t>Mean Absolute Error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, MAE)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Error Cuadrático Medio (</a:t>
            </a:r>
            <a:r>
              <a:rPr i="1" lang="es">
                <a:latin typeface="Lato"/>
                <a:ea typeface="Lato"/>
                <a:cs typeface="Lato"/>
                <a:sym typeface="Lato"/>
              </a:rPr>
              <a:t>Mean Square Error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, MSE)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